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8"/>
  </p:notesMasterIdLst>
  <p:sldIdLst>
    <p:sldId id="301" r:id="rId2"/>
    <p:sldId id="304" r:id="rId3"/>
    <p:sldId id="302" r:id="rId4"/>
    <p:sldId id="260" r:id="rId5"/>
    <p:sldId id="265" r:id="rId6"/>
    <p:sldId id="266" r:id="rId7"/>
    <p:sldId id="267" r:id="rId8"/>
    <p:sldId id="305" r:id="rId9"/>
    <p:sldId id="307" r:id="rId10"/>
    <p:sldId id="306" r:id="rId11"/>
    <p:sldId id="344" r:id="rId12"/>
    <p:sldId id="262" r:id="rId13"/>
    <p:sldId id="308" r:id="rId14"/>
    <p:sldId id="309" r:id="rId15"/>
    <p:sldId id="310" r:id="rId16"/>
    <p:sldId id="345" r:id="rId17"/>
    <p:sldId id="311" r:id="rId18"/>
    <p:sldId id="312" r:id="rId19"/>
    <p:sldId id="313" r:id="rId20"/>
    <p:sldId id="268" r:id="rId21"/>
    <p:sldId id="269" r:id="rId22"/>
    <p:sldId id="314" r:id="rId23"/>
    <p:sldId id="315" r:id="rId24"/>
    <p:sldId id="316" r:id="rId25"/>
    <p:sldId id="273" r:id="rId26"/>
    <p:sldId id="317" r:id="rId27"/>
    <p:sldId id="318" r:id="rId28"/>
    <p:sldId id="319" r:id="rId29"/>
    <p:sldId id="320" r:id="rId30"/>
    <p:sldId id="322" r:id="rId31"/>
    <p:sldId id="321" r:id="rId32"/>
    <p:sldId id="282" r:id="rId33"/>
    <p:sldId id="283" r:id="rId34"/>
    <p:sldId id="284" r:id="rId35"/>
    <p:sldId id="323" r:id="rId36"/>
    <p:sldId id="277" r:id="rId37"/>
    <p:sldId id="324" r:id="rId38"/>
    <p:sldId id="325" r:id="rId39"/>
    <p:sldId id="346" r:id="rId40"/>
    <p:sldId id="326" r:id="rId41"/>
    <p:sldId id="285" r:id="rId42"/>
    <p:sldId id="347" r:id="rId43"/>
    <p:sldId id="327" r:id="rId44"/>
    <p:sldId id="328" r:id="rId45"/>
    <p:sldId id="329" r:id="rId46"/>
    <p:sldId id="354" r:id="rId47"/>
    <p:sldId id="349" r:id="rId48"/>
    <p:sldId id="356" r:id="rId49"/>
    <p:sldId id="357" r:id="rId50"/>
    <p:sldId id="358" r:id="rId51"/>
    <p:sldId id="286" r:id="rId52"/>
    <p:sldId id="294" r:id="rId53"/>
    <p:sldId id="330" r:id="rId54"/>
    <p:sldId id="331" r:id="rId55"/>
    <p:sldId id="287" r:id="rId56"/>
    <p:sldId id="348" r:id="rId57"/>
    <p:sldId id="295" r:id="rId58"/>
    <p:sldId id="332" r:id="rId59"/>
    <p:sldId id="333" r:id="rId60"/>
    <p:sldId id="289" r:id="rId61"/>
    <p:sldId id="288" r:id="rId62"/>
    <p:sldId id="290" r:id="rId63"/>
    <p:sldId id="334" r:id="rId64"/>
    <p:sldId id="335" r:id="rId65"/>
    <p:sldId id="336" r:id="rId66"/>
    <p:sldId id="337" r:id="rId67"/>
    <p:sldId id="338" r:id="rId68"/>
    <p:sldId id="339" r:id="rId69"/>
    <p:sldId id="355" r:id="rId70"/>
    <p:sldId id="291" r:id="rId71"/>
    <p:sldId id="292" r:id="rId72"/>
    <p:sldId id="340" r:id="rId73"/>
    <p:sldId id="293" r:id="rId74"/>
    <p:sldId id="341" r:id="rId75"/>
    <p:sldId id="343" r:id="rId76"/>
    <p:sldId id="342" r:id="rId7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te Stephenson" initials="KS" lastIdx="1" clrIdx="0">
    <p:extLst>
      <p:ext uri="{19B8F6BF-5375-455C-9EA6-DF929625EA0E}">
        <p15:presenceInfo xmlns:p15="http://schemas.microsoft.com/office/powerpoint/2012/main" userId="ee04d55295aa6b7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339966"/>
    <a:srgbClr val="0099CC"/>
    <a:srgbClr val="0066FF"/>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87" autoAdjust="0"/>
    <p:restoredTop sz="94660"/>
  </p:normalViewPr>
  <p:slideViewPr>
    <p:cSldViewPr>
      <p:cViewPr varScale="1">
        <p:scale>
          <a:sx n="125" d="100"/>
          <a:sy n="125" d="100"/>
        </p:scale>
        <p:origin x="1092" y="1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8602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A1999EFF-B461-43B8-AB43-323804820369}" type="slidenum">
              <a:rPr lang="en-US"/>
              <a:pPr/>
              <a:t>‹#›</a:t>
            </a:fld>
            <a:endParaRPr lang="en-US"/>
          </a:p>
        </p:txBody>
      </p:sp>
    </p:spTree>
    <p:extLst>
      <p:ext uri="{BB962C8B-B14F-4D97-AF65-F5344CB8AC3E}">
        <p14:creationId xmlns:p14="http://schemas.microsoft.com/office/powerpoint/2010/main" val="133582811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540515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5479459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975493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360661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1094255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527155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4473650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7575611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0901823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521785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957441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5832468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539587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4769773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7749293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853806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189289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7915740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0770538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6876205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201238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970189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8520727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7922414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2206706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7745500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7393172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9808215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9909819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0052526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7120342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0501947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952052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3920247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4017952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9093391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545179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6731304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4061639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4571651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181218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7337511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2419430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944144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7692096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8763556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0202912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2923518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0142177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6210887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6333511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4791438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0755779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7258957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522991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1269143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9717699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166286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2671062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4870056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5216048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4667609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Rot="1" noChangeAspect="1" noChangeArrowheads="1" noTextEdit="1"/>
          </p:cNvSpPr>
          <p:nvPr>
            <p:ph type="sldImg"/>
          </p:nvPr>
        </p:nvSpPr>
        <p:spPr>
          <a:ln/>
        </p:spPr>
      </p:sp>
      <p:sp>
        <p:nvSpPr>
          <p:cNvPr id="1484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5816500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6552868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3571717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111967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D068A3F-A608-45B8-BD01-C1AC3342EB93}" type="slidenum">
              <a:rPr lang="en-US"/>
              <a:pPr eaLnBrk="1" hangingPunct="1"/>
              <a:t>7</a:t>
            </a:fld>
            <a:endParaRPr 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Tree>
    <p:extLst>
      <p:ext uri="{BB962C8B-B14F-4D97-AF65-F5344CB8AC3E}">
        <p14:creationId xmlns:p14="http://schemas.microsoft.com/office/powerpoint/2010/main" val="5088142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87108650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Rot="1" noChangeAspect="1" noChangeArrowheads="1" noTextEdit="1"/>
          </p:cNvSpPr>
          <p:nvPr>
            <p:ph type="sldImg"/>
          </p:nvPr>
        </p:nvSpPr>
        <p:spPr>
          <a:ln/>
        </p:spPr>
      </p:sp>
      <p:sp>
        <p:nvSpPr>
          <p:cNvPr id="1525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8139432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08509286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65922378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68757058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a:ln/>
        </p:spPr>
      </p:sp>
      <p:sp>
        <p:nvSpPr>
          <p:cNvPr id="1566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566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35F1011-9163-4398-9D66-E6B284DCEE71}" type="slidenum">
              <a:rPr lang="en-US"/>
              <a:pPr eaLnBrk="1" hangingPunct="1"/>
              <a:t>75</a:t>
            </a:fld>
            <a:endParaRPr lang="en-US"/>
          </a:p>
        </p:txBody>
      </p:sp>
    </p:spTree>
    <p:extLst>
      <p:ext uri="{BB962C8B-B14F-4D97-AF65-F5344CB8AC3E}">
        <p14:creationId xmlns:p14="http://schemas.microsoft.com/office/powerpoint/2010/main" val="424618835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xfrm>
            <a:off x="1152525" y="692150"/>
            <a:ext cx="4554538" cy="3416300"/>
          </a:xfrm>
          <a:ln/>
        </p:spPr>
      </p:sp>
      <p:sp>
        <p:nvSpPr>
          <p:cNvPr id="15769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0" tIns="44446" rIns="90480" bIns="44446"/>
          <a:lstStyle/>
          <a:p>
            <a:endParaRPr lang="en-US" smtClean="0">
              <a:latin typeface="Arial" panose="020B0604020202020204" pitchFamily="34" charset="0"/>
            </a:endParaRPr>
          </a:p>
        </p:txBody>
      </p:sp>
    </p:spTree>
    <p:extLst>
      <p:ext uri="{BB962C8B-B14F-4D97-AF65-F5344CB8AC3E}">
        <p14:creationId xmlns:p14="http://schemas.microsoft.com/office/powerpoint/2010/main" val="3369266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703359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401276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3"/>
          <p:cNvSpPr>
            <a:spLocks noGrp="1" noChangeArrowheads="1"/>
          </p:cNvSpPr>
          <p:nvPr>
            <p:ph type="ftr" sz="quarter" idx="10"/>
          </p:nvPr>
        </p:nvSpPr>
        <p:spPr/>
        <p:txBody>
          <a:bodyPr/>
          <a:lstStyle>
            <a:lvl1pPr>
              <a:defRPr/>
            </a:lvl1pPr>
          </a:lstStyle>
          <a:p>
            <a:pPr>
              <a:defRPr/>
            </a:pPr>
            <a:r>
              <a:rPr lang="en-US" smtClean="0"/>
              <a:t>KROENKE AND AUER - DATABASE PROCESSING, 13th Edition  © 2014 Pearson Education, Inc.</a:t>
            </a:r>
            <a:endParaRPr lang="en-US" dirty="0"/>
          </a:p>
        </p:txBody>
      </p:sp>
      <p:sp>
        <p:nvSpPr>
          <p:cNvPr id="5" name="Rectangle 4"/>
          <p:cNvSpPr>
            <a:spLocks noGrp="1" noChangeArrowheads="1"/>
          </p:cNvSpPr>
          <p:nvPr>
            <p:ph type="sldNum" sz="quarter" idx="11"/>
          </p:nvPr>
        </p:nvSpPr>
        <p:spPr/>
        <p:txBody>
          <a:bodyPr/>
          <a:lstStyle>
            <a:lvl1pPr>
              <a:defRPr/>
            </a:lvl1pPr>
          </a:lstStyle>
          <a:p>
            <a:r>
              <a:rPr lang="en-US" dirty="0" smtClean="0"/>
              <a:t>10A-</a:t>
            </a:r>
            <a:fld id="{487B5A8A-5C86-40AF-8282-0C0D8EF18727}" type="slidenum">
              <a:rPr lang="en-US" smtClean="0"/>
              <a:pPr/>
              <a:t>‹#›</a:t>
            </a:fld>
            <a:endParaRPr lang="en-US" dirty="0" smtClean="0"/>
          </a:p>
          <a:p>
            <a:endParaRPr lang="en-US" dirty="0"/>
          </a:p>
        </p:txBody>
      </p:sp>
    </p:spTree>
    <p:extLst>
      <p:ext uri="{BB962C8B-B14F-4D97-AF65-F5344CB8AC3E}">
        <p14:creationId xmlns:p14="http://schemas.microsoft.com/office/powerpoint/2010/main" val="2343091070"/>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ftr" sz="quarter" idx="10"/>
          </p:nvPr>
        </p:nvSpPr>
        <p:spPr/>
        <p:txBody>
          <a:bodyPr/>
          <a:lstStyle>
            <a:lvl1pPr>
              <a:defRPr/>
            </a:lvl1pPr>
          </a:lstStyle>
          <a:p>
            <a:pPr>
              <a:defRPr/>
            </a:pPr>
            <a:r>
              <a:rPr lang="en-US" smtClean="0"/>
              <a:t>KROENKE AND AUER - DATABASE PROCESSING, 13th Edition  © 2014 Pearson Education, Inc.</a:t>
            </a:r>
            <a:endParaRPr lang="en-US" dirty="0"/>
          </a:p>
        </p:txBody>
      </p:sp>
      <p:sp>
        <p:nvSpPr>
          <p:cNvPr id="5" name="Rectangle 4"/>
          <p:cNvSpPr>
            <a:spLocks noGrp="1" noChangeArrowheads="1"/>
          </p:cNvSpPr>
          <p:nvPr>
            <p:ph type="sldNum" sz="quarter" idx="11"/>
          </p:nvPr>
        </p:nvSpPr>
        <p:spPr/>
        <p:txBody>
          <a:bodyPr/>
          <a:lstStyle>
            <a:lvl1pPr>
              <a:defRPr/>
            </a:lvl1pPr>
          </a:lstStyle>
          <a:p>
            <a:r>
              <a:rPr lang="en-US" dirty="0" smtClean="0"/>
              <a:t>10A-</a:t>
            </a:r>
            <a:fld id="{3EC6BA04-A81F-405A-B5F8-461509A390E3}" type="slidenum">
              <a:rPr lang="en-US" smtClean="0"/>
              <a:pPr/>
              <a:t>‹#›</a:t>
            </a:fld>
            <a:endParaRPr lang="en-US" dirty="0" smtClean="0"/>
          </a:p>
          <a:p>
            <a:endParaRPr lang="en-US" dirty="0"/>
          </a:p>
        </p:txBody>
      </p:sp>
    </p:spTree>
    <p:extLst>
      <p:ext uri="{BB962C8B-B14F-4D97-AF65-F5344CB8AC3E}">
        <p14:creationId xmlns:p14="http://schemas.microsoft.com/office/powerpoint/2010/main" val="3756053649"/>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ftr" sz="quarter" idx="10"/>
          </p:nvPr>
        </p:nvSpPr>
        <p:spPr/>
        <p:txBody>
          <a:bodyPr/>
          <a:lstStyle>
            <a:lvl1pPr>
              <a:defRPr/>
            </a:lvl1pPr>
          </a:lstStyle>
          <a:p>
            <a:pPr>
              <a:defRPr/>
            </a:pPr>
            <a:r>
              <a:rPr lang="en-US" smtClean="0"/>
              <a:t>KROENKE AND AUER - DATABASE PROCESSING, 13th Edition  © 2014 Pearson Education, Inc.</a:t>
            </a:r>
            <a:endParaRPr lang="en-US" dirty="0"/>
          </a:p>
        </p:txBody>
      </p:sp>
      <p:sp>
        <p:nvSpPr>
          <p:cNvPr id="5" name="Rectangle 4"/>
          <p:cNvSpPr>
            <a:spLocks noGrp="1" noChangeArrowheads="1"/>
          </p:cNvSpPr>
          <p:nvPr>
            <p:ph type="sldNum" sz="quarter" idx="11"/>
          </p:nvPr>
        </p:nvSpPr>
        <p:spPr/>
        <p:txBody>
          <a:bodyPr/>
          <a:lstStyle>
            <a:lvl1pPr>
              <a:defRPr/>
            </a:lvl1pPr>
          </a:lstStyle>
          <a:p>
            <a:r>
              <a:rPr lang="en-US" dirty="0" smtClean="0"/>
              <a:t>10A-</a:t>
            </a:r>
            <a:fld id="{90DDC4C8-F6D0-473B-870C-94D4DD0713A8}" type="slidenum">
              <a:rPr lang="en-US" smtClean="0"/>
              <a:pPr/>
              <a:t>‹#›</a:t>
            </a:fld>
            <a:endParaRPr lang="en-US" dirty="0" smtClean="0"/>
          </a:p>
          <a:p>
            <a:endParaRPr lang="en-US" dirty="0"/>
          </a:p>
        </p:txBody>
      </p:sp>
    </p:spTree>
    <p:extLst>
      <p:ext uri="{BB962C8B-B14F-4D97-AF65-F5344CB8AC3E}">
        <p14:creationId xmlns:p14="http://schemas.microsoft.com/office/powerpoint/2010/main" val="2164229614"/>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xfrm>
            <a:off x="457200" y="6248400"/>
            <a:ext cx="5943600" cy="476250"/>
          </a:xfrm>
        </p:spPr>
        <p:txBody>
          <a:bodyPr/>
          <a:lstStyle>
            <a:lvl1pPr>
              <a:defRPr>
                <a:solidFill>
                  <a:srgbClr val="0099CC"/>
                </a:solidFill>
              </a:defRPr>
            </a:lvl1pPr>
          </a:lstStyle>
          <a:p>
            <a:pPr>
              <a:defRPr/>
            </a:pPr>
            <a:r>
              <a:rPr lang="en-US" smtClean="0"/>
              <a:t>KROENKE AND AUER - DATABASE PROCESSING, 13th Edition  © 2014 Pearson Education, Inc.</a:t>
            </a:r>
            <a:endParaRPr lang="en-US" dirty="0"/>
          </a:p>
        </p:txBody>
      </p:sp>
      <p:sp>
        <p:nvSpPr>
          <p:cNvPr id="6" name="Slide Number Placeholder 5"/>
          <p:cNvSpPr>
            <a:spLocks noGrp="1"/>
          </p:cNvSpPr>
          <p:nvPr>
            <p:ph type="sldNum" sz="quarter" idx="11"/>
          </p:nvPr>
        </p:nvSpPr>
        <p:spPr/>
        <p:txBody>
          <a:bodyPr/>
          <a:lstStyle>
            <a:lvl1pPr>
              <a:defRPr/>
            </a:lvl1pPr>
          </a:lstStyle>
          <a:p>
            <a:r>
              <a:rPr lang="en-US" dirty="0" smtClean="0"/>
              <a:t>10A-</a:t>
            </a:r>
            <a:fld id="{158E16D9-2E33-4FB4-BE63-3F354CF9FD64}" type="slidenum">
              <a:rPr lang="en-US" smtClean="0"/>
              <a:pPr/>
              <a:t>‹#›</a:t>
            </a:fld>
            <a:endParaRPr lang="en-US" dirty="0" smtClean="0"/>
          </a:p>
          <a:p>
            <a:endParaRPr lang="en-US" dirty="0"/>
          </a:p>
        </p:txBody>
      </p:sp>
    </p:spTree>
    <p:extLst>
      <p:ext uri="{BB962C8B-B14F-4D97-AF65-F5344CB8AC3E}">
        <p14:creationId xmlns:p14="http://schemas.microsoft.com/office/powerpoint/2010/main" val="266928374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ftr" sz="quarter" idx="10"/>
          </p:nvPr>
        </p:nvSpPr>
        <p:spPr/>
        <p:txBody>
          <a:bodyPr/>
          <a:lstStyle>
            <a:lvl1pPr>
              <a:defRPr/>
            </a:lvl1pPr>
          </a:lstStyle>
          <a:p>
            <a:pPr>
              <a:defRPr/>
            </a:pPr>
            <a:r>
              <a:rPr lang="en-US" smtClean="0"/>
              <a:t>KROENKE AND AUER - DATABASE PROCESSING, 13th Edition  © 2014 Pearson Education, Inc.</a:t>
            </a:r>
            <a:endParaRPr lang="en-US" dirty="0"/>
          </a:p>
        </p:txBody>
      </p:sp>
      <p:sp>
        <p:nvSpPr>
          <p:cNvPr id="5" name="Rectangle 4"/>
          <p:cNvSpPr>
            <a:spLocks noGrp="1" noChangeArrowheads="1"/>
          </p:cNvSpPr>
          <p:nvPr>
            <p:ph type="sldNum" sz="quarter" idx="11"/>
          </p:nvPr>
        </p:nvSpPr>
        <p:spPr/>
        <p:txBody>
          <a:bodyPr/>
          <a:lstStyle>
            <a:lvl1pPr>
              <a:defRPr/>
            </a:lvl1pPr>
          </a:lstStyle>
          <a:p>
            <a:r>
              <a:rPr lang="en-US" dirty="0" smtClean="0"/>
              <a:t>10A-</a:t>
            </a:r>
            <a:fld id="{EAC31451-F9A4-42D9-8E8C-62A2E9F934FD}" type="slidenum">
              <a:rPr lang="en-US" smtClean="0"/>
              <a:pPr/>
              <a:t>‹#›</a:t>
            </a:fld>
            <a:endParaRPr lang="en-US" dirty="0" smtClean="0"/>
          </a:p>
          <a:p>
            <a:endParaRPr lang="en-US" dirty="0"/>
          </a:p>
        </p:txBody>
      </p:sp>
    </p:spTree>
    <p:extLst>
      <p:ext uri="{BB962C8B-B14F-4D97-AF65-F5344CB8AC3E}">
        <p14:creationId xmlns:p14="http://schemas.microsoft.com/office/powerpoint/2010/main" val="128913101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3"/>
          <p:cNvSpPr>
            <a:spLocks noGrp="1" noChangeArrowheads="1"/>
          </p:cNvSpPr>
          <p:nvPr>
            <p:ph type="ftr" sz="quarter" idx="10"/>
          </p:nvPr>
        </p:nvSpPr>
        <p:spPr/>
        <p:txBody>
          <a:bodyPr/>
          <a:lstStyle>
            <a:lvl1pPr>
              <a:defRPr/>
            </a:lvl1pPr>
          </a:lstStyle>
          <a:p>
            <a:pPr>
              <a:defRPr/>
            </a:pPr>
            <a:r>
              <a:rPr lang="en-US" smtClean="0"/>
              <a:t>KROENKE AND AUER - DATABASE PROCESSING, 13th Edition  © 2014 Pearson Education, Inc.</a:t>
            </a:r>
            <a:endParaRPr lang="en-US" dirty="0"/>
          </a:p>
        </p:txBody>
      </p:sp>
      <p:sp>
        <p:nvSpPr>
          <p:cNvPr id="5" name="Rectangle 4"/>
          <p:cNvSpPr>
            <a:spLocks noGrp="1" noChangeArrowheads="1"/>
          </p:cNvSpPr>
          <p:nvPr>
            <p:ph type="sldNum" sz="quarter" idx="11"/>
          </p:nvPr>
        </p:nvSpPr>
        <p:spPr/>
        <p:txBody>
          <a:bodyPr/>
          <a:lstStyle>
            <a:lvl1pPr>
              <a:defRPr/>
            </a:lvl1pPr>
          </a:lstStyle>
          <a:p>
            <a:r>
              <a:rPr lang="en-US" dirty="0" smtClean="0"/>
              <a:t>10A-</a:t>
            </a:r>
            <a:fld id="{DD095F4B-FCA4-4891-BF08-9B023B645CD4}" type="slidenum">
              <a:rPr lang="en-US" smtClean="0"/>
              <a:pPr/>
              <a:t>‹#›</a:t>
            </a:fld>
            <a:endParaRPr lang="en-US" dirty="0" smtClean="0"/>
          </a:p>
          <a:p>
            <a:endParaRPr lang="en-US" dirty="0"/>
          </a:p>
        </p:txBody>
      </p:sp>
    </p:spTree>
    <p:extLst>
      <p:ext uri="{BB962C8B-B14F-4D97-AF65-F5344CB8AC3E}">
        <p14:creationId xmlns:p14="http://schemas.microsoft.com/office/powerpoint/2010/main" val="1704402823"/>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ftr" sz="quarter" idx="10"/>
          </p:nvPr>
        </p:nvSpPr>
        <p:spPr/>
        <p:txBody>
          <a:bodyPr/>
          <a:lstStyle>
            <a:lvl1pPr>
              <a:defRPr/>
            </a:lvl1pPr>
          </a:lstStyle>
          <a:p>
            <a:pPr>
              <a:defRPr/>
            </a:pPr>
            <a:r>
              <a:rPr lang="en-US" smtClean="0"/>
              <a:t>KROENKE AND AUER - DATABASE PROCESSING, 13th Edition  © 2014 Pearson Education, Inc.</a:t>
            </a:r>
            <a:endParaRPr lang="en-US" dirty="0"/>
          </a:p>
        </p:txBody>
      </p:sp>
      <p:sp>
        <p:nvSpPr>
          <p:cNvPr id="6" name="Rectangle 5"/>
          <p:cNvSpPr>
            <a:spLocks noGrp="1" noChangeArrowheads="1"/>
          </p:cNvSpPr>
          <p:nvPr>
            <p:ph type="sldNum" sz="quarter" idx="11"/>
          </p:nvPr>
        </p:nvSpPr>
        <p:spPr/>
        <p:txBody>
          <a:bodyPr/>
          <a:lstStyle>
            <a:lvl1pPr>
              <a:defRPr/>
            </a:lvl1pPr>
          </a:lstStyle>
          <a:p>
            <a:r>
              <a:rPr lang="en-US" dirty="0" smtClean="0"/>
              <a:t>10A-</a:t>
            </a:r>
            <a:fld id="{9691483E-EDD8-4AD4-86EA-4F68188A7735}" type="slidenum">
              <a:rPr lang="en-US" smtClean="0"/>
              <a:pPr/>
              <a:t>‹#›</a:t>
            </a:fld>
            <a:endParaRPr lang="en-US" dirty="0" smtClean="0"/>
          </a:p>
          <a:p>
            <a:endParaRPr lang="en-US" dirty="0"/>
          </a:p>
        </p:txBody>
      </p:sp>
    </p:spTree>
    <p:extLst>
      <p:ext uri="{BB962C8B-B14F-4D97-AF65-F5344CB8AC3E}">
        <p14:creationId xmlns:p14="http://schemas.microsoft.com/office/powerpoint/2010/main" val="27617249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p:txBody>
          <a:bodyPr/>
          <a:lstStyle>
            <a:lvl1pPr>
              <a:defRPr/>
            </a:lvl1pPr>
          </a:lstStyle>
          <a:p>
            <a:pPr>
              <a:defRPr/>
            </a:pPr>
            <a:r>
              <a:rPr lang="en-US" smtClean="0"/>
              <a:t>KROENKE AND AUER - DATABASE PROCESSING, 13th Edition  © 2014 Pearson Education, Inc.</a:t>
            </a:r>
            <a:endParaRPr lang="en-US" dirty="0"/>
          </a:p>
        </p:txBody>
      </p:sp>
      <p:sp>
        <p:nvSpPr>
          <p:cNvPr id="8" name="Rectangle 7"/>
          <p:cNvSpPr>
            <a:spLocks noGrp="1" noChangeArrowheads="1"/>
          </p:cNvSpPr>
          <p:nvPr>
            <p:ph type="sldNum" sz="quarter" idx="11"/>
          </p:nvPr>
        </p:nvSpPr>
        <p:spPr/>
        <p:txBody>
          <a:bodyPr/>
          <a:lstStyle>
            <a:lvl1pPr>
              <a:defRPr/>
            </a:lvl1pPr>
          </a:lstStyle>
          <a:p>
            <a:r>
              <a:rPr lang="en-US" dirty="0" smtClean="0"/>
              <a:t>10A-</a:t>
            </a:r>
            <a:fld id="{1F204D82-0973-4D35-BE83-7F44AAF745E7}" type="slidenum">
              <a:rPr lang="en-US" smtClean="0"/>
              <a:pPr/>
              <a:t>‹#›</a:t>
            </a:fld>
            <a:endParaRPr lang="en-US" dirty="0" smtClean="0"/>
          </a:p>
          <a:p>
            <a:endParaRPr lang="en-US" dirty="0"/>
          </a:p>
        </p:txBody>
      </p:sp>
    </p:spTree>
    <p:extLst>
      <p:ext uri="{BB962C8B-B14F-4D97-AF65-F5344CB8AC3E}">
        <p14:creationId xmlns:p14="http://schemas.microsoft.com/office/powerpoint/2010/main" val="2279360974"/>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a:spLocks noGrp="1" noChangeArrowheads="1"/>
          </p:cNvSpPr>
          <p:nvPr>
            <p:ph type="ftr" sz="quarter" idx="10"/>
          </p:nvPr>
        </p:nvSpPr>
        <p:spPr/>
        <p:txBody>
          <a:bodyPr/>
          <a:lstStyle>
            <a:lvl1pPr>
              <a:defRPr/>
            </a:lvl1pPr>
          </a:lstStyle>
          <a:p>
            <a:pPr>
              <a:defRPr/>
            </a:pPr>
            <a:r>
              <a:rPr lang="en-US" smtClean="0"/>
              <a:t>KROENKE AND AUER - DATABASE PROCESSING, 13th Edition  © 2014 Pearson Education, Inc.</a:t>
            </a:r>
            <a:endParaRPr lang="en-US" dirty="0"/>
          </a:p>
        </p:txBody>
      </p:sp>
      <p:sp>
        <p:nvSpPr>
          <p:cNvPr id="4" name="Rectangle 3"/>
          <p:cNvSpPr>
            <a:spLocks noGrp="1" noChangeArrowheads="1"/>
          </p:cNvSpPr>
          <p:nvPr>
            <p:ph type="sldNum" sz="quarter" idx="11"/>
          </p:nvPr>
        </p:nvSpPr>
        <p:spPr/>
        <p:txBody>
          <a:bodyPr/>
          <a:lstStyle>
            <a:lvl1pPr>
              <a:defRPr/>
            </a:lvl1pPr>
          </a:lstStyle>
          <a:p>
            <a:r>
              <a:rPr lang="en-US" dirty="0" smtClean="0"/>
              <a:t>10A-</a:t>
            </a:r>
            <a:fld id="{7D2B2892-3C04-4067-9CE1-F157AD0AD9FC}" type="slidenum">
              <a:rPr lang="en-US" smtClean="0"/>
              <a:pPr/>
              <a:t>‹#›</a:t>
            </a:fld>
            <a:endParaRPr lang="en-US" dirty="0" smtClean="0"/>
          </a:p>
          <a:p>
            <a:endParaRPr lang="en-US" dirty="0"/>
          </a:p>
        </p:txBody>
      </p:sp>
    </p:spTree>
    <p:extLst>
      <p:ext uri="{BB962C8B-B14F-4D97-AF65-F5344CB8AC3E}">
        <p14:creationId xmlns:p14="http://schemas.microsoft.com/office/powerpoint/2010/main" val="27728520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p:cNvSpPr>
            <a:spLocks noGrp="1" noChangeArrowheads="1"/>
          </p:cNvSpPr>
          <p:nvPr>
            <p:ph type="ftr" sz="quarter" idx="10"/>
          </p:nvPr>
        </p:nvSpPr>
        <p:spPr/>
        <p:txBody>
          <a:bodyPr/>
          <a:lstStyle>
            <a:lvl1pPr>
              <a:defRPr/>
            </a:lvl1pPr>
          </a:lstStyle>
          <a:p>
            <a:pPr>
              <a:defRPr/>
            </a:pPr>
            <a:r>
              <a:rPr lang="en-US" smtClean="0"/>
              <a:t>KROENKE AND AUER - DATABASE PROCESSING, 13th Edition  © 2014 Pearson Education, Inc.</a:t>
            </a:r>
            <a:endParaRPr lang="en-US" dirty="0"/>
          </a:p>
        </p:txBody>
      </p:sp>
      <p:sp>
        <p:nvSpPr>
          <p:cNvPr id="3" name="Rectangle 2"/>
          <p:cNvSpPr>
            <a:spLocks noGrp="1" noChangeArrowheads="1"/>
          </p:cNvSpPr>
          <p:nvPr>
            <p:ph type="sldNum" sz="quarter" idx="11"/>
          </p:nvPr>
        </p:nvSpPr>
        <p:spPr/>
        <p:txBody>
          <a:bodyPr/>
          <a:lstStyle>
            <a:lvl1pPr>
              <a:defRPr/>
            </a:lvl1pPr>
          </a:lstStyle>
          <a:p>
            <a:r>
              <a:rPr lang="en-US" dirty="0" smtClean="0"/>
              <a:t>10A-</a:t>
            </a:r>
            <a:fld id="{B7695D10-3EDA-4176-9183-5866B998C5D1}" type="slidenum">
              <a:rPr lang="en-US" smtClean="0"/>
              <a:pPr/>
              <a:t>‹#›</a:t>
            </a:fld>
            <a:endParaRPr lang="en-US" dirty="0" smtClean="0"/>
          </a:p>
          <a:p>
            <a:endParaRPr lang="en-US" dirty="0"/>
          </a:p>
        </p:txBody>
      </p:sp>
    </p:spTree>
    <p:extLst>
      <p:ext uri="{BB962C8B-B14F-4D97-AF65-F5344CB8AC3E}">
        <p14:creationId xmlns:p14="http://schemas.microsoft.com/office/powerpoint/2010/main" val="142704598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p:txBody>
          <a:bodyPr/>
          <a:lstStyle>
            <a:lvl1pPr>
              <a:defRPr/>
            </a:lvl1pPr>
          </a:lstStyle>
          <a:p>
            <a:pPr>
              <a:defRPr/>
            </a:pPr>
            <a:r>
              <a:rPr lang="en-US" smtClean="0"/>
              <a:t>KROENKE AND AUER - DATABASE PROCESSING, 13th Edition  © 2014 Pearson Education, Inc.</a:t>
            </a:r>
            <a:endParaRPr lang="en-US" dirty="0"/>
          </a:p>
        </p:txBody>
      </p:sp>
      <p:sp>
        <p:nvSpPr>
          <p:cNvPr id="6" name="Rectangle 5"/>
          <p:cNvSpPr>
            <a:spLocks noGrp="1" noChangeArrowheads="1"/>
          </p:cNvSpPr>
          <p:nvPr>
            <p:ph type="sldNum" sz="quarter" idx="11"/>
          </p:nvPr>
        </p:nvSpPr>
        <p:spPr/>
        <p:txBody>
          <a:bodyPr/>
          <a:lstStyle>
            <a:lvl1pPr>
              <a:defRPr/>
            </a:lvl1pPr>
          </a:lstStyle>
          <a:p>
            <a:r>
              <a:rPr lang="en-US" dirty="0" smtClean="0"/>
              <a:t>10A-</a:t>
            </a:r>
            <a:fld id="{A02B336F-6ED2-4132-B33E-DD66D203D76A}" type="slidenum">
              <a:rPr lang="en-US" smtClean="0"/>
              <a:pPr/>
              <a:t>‹#›</a:t>
            </a:fld>
            <a:endParaRPr lang="en-US" dirty="0" smtClean="0"/>
          </a:p>
          <a:p>
            <a:endParaRPr lang="en-US" dirty="0"/>
          </a:p>
        </p:txBody>
      </p:sp>
    </p:spTree>
    <p:extLst>
      <p:ext uri="{BB962C8B-B14F-4D97-AF65-F5344CB8AC3E}">
        <p14:creationId xmlns:p14="http://schemas.microsoft.com/office/powerpoint/2010/main" val="332272591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p:txBody>
          <a:bodyPr/>
          <a:lstStyle>
            <a:lvl1pPr>
              <a:defRPr/>
            </a:lvl1pPr>
          </a:lstStyle>
          <a:p>
            <a:pPr>
              <a:defRPr/>
            </a:pPr>
            <a:r>
              <a:rPr lang="en-US" smtClean="0"/>
              <a:t>KROENKE AND AUER - DATABASE PROCESSING, 13th Edition  © 2014 Pearson Education, Inc.</a:t>
            </a:r>
            <a:endParaRPr lang="en-US" dirty="0"/>
          </a:p>
        </p:txBody>
      </p:sp>
      <p:sp>
        <p:nvSpPr>
          <p:cNvPr id="6" name="Rectangle 5"/>
          <p:cNvSpPr>
            <a:spLocks noGrp="1" noChangeArrowheads="1"/>
          </p:cNvSpPr>
          <p:nvPr>
            <p:ph type="sldNum" sz="quarter" idx="11"/>
          </p:nvPr>
        </p:nvSpPr>
        <p:spPr/>
        <p:txBody>
          <a:bodyPr/>
          <a:lstStyle>
            <a:lvl1pPr>
              <a:defRPr/>
            </a:lvl1pPr>
          </a:lstStyle>
          <a:p>
            <a:r>
              <a:rPr lang="en-US" dirty="0" smtClean="0"/>
              <a:t>10A-</a:t>
            </a:r>
            <a:fld id="{545F0D31-5B4B-408E-9F79-33DB6A9F44BE}" type="slidenum">
              <a:rPr lang="en-US" smtClean="0"/>
              <a:pPr/>
              <a:t>‹#›</a:t>
            </a:fld>
            <a:endParaRPr lang="en-US" dirty="0" smtClean="0"/>
          </a:p>
          <a:p>
            <a:endParaRPr lang="en-US" dirty="0"/>
          </a:p>
        </p:txBody>
      </p:sp>
    </p:spTree>
    <p:extLst>
      <p:ext uri="{BB962C8B-B14F-4D97-AF65-F5344CB8AC3E}">
        <p14:creationId xmlns:p14="http://schemas.microsoft.com/office/powerpoint/2010/main" val="3029496126"/>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solidFill>
            <a:srgbClr val="0000CC"/>
          </a:solidFill>
          <a:ln>
            <a:noFill/>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Rectangle 5"/>
          <p:cNvSpPr>
            <a:spLocks noGrp="1" noChangeArrowheads="1"/>
          </p:cNvSpPr>
          <p:nvPr>
            <p:ph type="ftr" sz="quarter" idx="3"/>
          </p:nvPr>
        </p:nvSpPr>
        <p:spPr bwMode="auto">
          <a:xfrm>
            <a:off x="457200" y="6248400"/>
            <a:ext cx="5410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0000CC"/>
                </a:solidFill>
                <a:latin typeface="Arial" charset="0"/>
              </a:defRPr>
            </a:lvl1pPr>
          </a:lstStyle>
          <a:p>
            <a:pPr>
              <a:defRPr/>
            </a:pPr>
            <a:r>
              <a:rPr lang="en-US" smtClean="0"/>
              <a:t>KROENKE AND AUER - DATABASE PROCESSING, 13th Edition  © 2014 Pearson Education, Inc.</a:t>
            </a:r>
            <a:endParaRPr lang="en-US" dirty="0"/>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CC"/>
                </a:solidFill>
              </a:defRPr>
            </a:lvl1pPr>
          </a:lstStyle>
          <a:p>
            <a:r>
              <a:rPr lang="en-US" dirty="0" smtClean="0"/>
              <a:t>10A-</a:t>
            </a:r>
            <a:fld id="{FFEE26CD-1A04-4A4E-A99B-C71A39F7E3FD}" type="slidenum">
              <a:rPr lang="en-US" smtClean="0"/>
              <a:pPr/>
              <a:t>‹#›</a:t>
            </a:fld>
            <a:endParaRPr lang="en-US" dirty="0" smtClean="0"/>
          </a:p>
          <a:p>
            <a:endParaRPr lang="en-US" dirty="0"/>
          </a:p>
        </p:txBody>
      </p:sp>
    </p:spTree>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Lst>
  <p:transition/>
  <p:timing>
    <p:tnLst>
      <p:par>
        <p:cTn id="1" dur="indefinite" restart="never" nodeType="tmRoot"/>
      </p:par>
    </p:tnLst>
  </p:timing>
  <p:hf hd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Arial" charset="0"/>
        </a:defRPr>
      </a:lvl2pPr>
      <a:lvl3pPr algn="ctr" rtl="0" eaLnBrk="0" fontAlgn="base" hangingPunct="0">
        <a:spcBef>
          <a:spcPct val="0"/>
        </a:spcBef>
        <a:spcAft>
          <a:spcPct val="0"/>
        </a:spcAft>
        <a:defRPr sz="4400">
          <a:solidFill>
            <a:schemeClr val="bg1"/>
          </a:solidFill>
          <a:latin typeface="Arial" charset="0"/>
        </a:defRPr>
      </a:lvl3pPr>
      <a:lvl4pPr algn="ctr" rtl="0" eaLnBrk="0" fontAlgn="base" hangingPunct="0">
        <a:spcBef>
          <a:spcPct val="0"/>
        </a:spcBef>
        <a:spcAft>
          <a:spcPct val="0"/>
        </a:spcAft>
        <a:defRPr sz="4400">
          <a:solidFill>
            <a:schemeClr val="bg1"/>
          </a:solidFill>
          <a:latin typeface="Arial" charset="0"/>
        </a:defRPr>
      </a:lvl4pPr>
      <a:lvl5pPr algn="ctr" rtl="0" eaLnBrk="0" fontAlgn="base" hangingPunct="0">
        <a:spcBef>
          <a:spcPct val="0"/>
        </a:spcBef>
        <a:spcAft>
          <a:spcPct val="0"/>
        </a:spcAft>
        <a:defRPr sz="4400">
          <a:solidFill>
            <a:schemeClr val="bg1"/>
          </a:solidFill>
          <a:latin typeface="Arial" charset="0"/>
        </a:defRPr>
      </a:lvl5pPr>
      <a:lvl6pPr marL="457200" algn="ctr" rtl="0" fontAlgn="base">
        <a:spcBef>
          <a:spcPct val="0"/>
        </a:spcBef>
        <a:spcAft>
          <a:spcPct val="0"/>
        </a:spcAft>
        <a:defRPr sz="4400">
          <a:solidFill>
            <a:schemeClr val="bg1"/>
          </a:solidFill>
          <a:latin typeface="Arial" charset="0"/>
        </a:defRPr>
      </a:lvl6pPr>
      <a:lvl7pPr marL="914400" algn="ctr" rtl="0" fontAlgn="base">
        <a:spcBef>
          <a:spcPct val="0"/>
        </a:spcBef>
        <a:spcAft>
          <a:spcPct val="0"/>
        </a:spcAft>
        <a:defRPr sz="4400">
          <a:solidFill>
            <a:schemeClr val="bg1"/>
          </a:solidFill>
          <a:latin typeface="Arial" charset="0"/>
        </a:defRPr>
      </a:lvl7pPr>
      <a:lvl8pPr marL="1371600" algn="ctr" rtl="0" fontAlgn="base">
        <a:spcBef>
          <a:spcPct val="0"/>
        </a:spcBef>
        <a:spcAft>
          <a:spcPct val="0"/>
        </a:spcAft>
        <a:defRPr sz="4400">
          <a:solidFill>
            <a:schemeClr val="bg1"/>
          </a:solidFill>
          <a:latin typeface="Arial" charset="0"/>
        </a:defRPr>
      </a:lvl8pPr>
      <a:lvl9pPr marL="1828800" algn="ctr" rtl="0" fontAlgn="base">
        <a:spcBef>
          <a:spcPct val="0"/>
        </a:spcBef>
        <a:spcAft>
          <a:spcPct val="0"/>
        </a:spcAft>
        <a:defRPr sz="4400">
          <a:solidFill>
            <a:schemeClr val="bg1"/>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cid:3287383400_2177562"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0" y="0"/>
            <a:ext cx="9144000" cy="2362200"/>
          </a:xfrm>
        </p:spPr>
        <p:txBody>
          <a:bodyPr/>
          <a:lstStyle/>
          <a:p>
            <a:pPr eaLnBrk="1" hangingPunct="1">
              <a:spcBef>
                <a:spcPct val="20000"/>
              </a:spcBef>
              <a:defRPr/>
            </a:pPr>
            <a:r>
              <a:rPr lang="en-US" sz="4000" dirty="0" smtClean="0"/>
              <a:t/>
            </a:r>
            <a:br>
              <a:rPr lang="en-US" sz="4000" dirty="0" smtClean="0"/>
            </a:br>
            <a:r>
              <a:rPr lang="en-US" sz="4000" dirty="0">
                <a:latin typeface="Calibri" pitchFamily="34" charset="0"/>
                <a:cs typeface="Calibri" pitchFamily="34" charset="0"/>
              </a:rPr>
              <a:t>David M. </a:t>
            </a:r>
            <a:r>
              <a:rPr lang="en-US" sz="4000" dirty="0" err="1">
                <a:latin typeface="Calibri" pitchFamily="34" charset="0"/>
                <a:cs typeface="Calibri" pitchFamily="34" charset="0"/>
              </a:rPr>
              <a:t>Kroenke</a:t>
            </a:r>
            <a:r>
              <a:rPr lang="en-US" sz="4000" dirty="0">
                <a:latin typeface="Calibri" pitchFamily="34" charset="0"/>
                <a:cs typeface="Calibri" pitchFamily="34" charset="0"/>
              </a:rPr>
              <a:t> and David J. Auer</a:t>
            </a:r>
            <a:r>
              <a:rPr lang="en-US" sz="4000" dirty="0" smtClean="0"/>
              <a:t/>
            </a:r>
            <a:br>
              <a:rPr lang="en-US" sz="4000" dirty="0" smtClean="0"/>
            </a:br>
            <a:r>
              <a:rPr lang="en-US" sz="4000" dirty="0">
                <a:latin typeface="Calibri" pitchFamily="34" charset="0"/>
                <a:cs typeface="Calibri" pitchFamily="34" charset="0"/>
              </a:rPr>
              <a:t>Database </a:t>
            </a:r>
            <a:r>
              <a:rPr lang="en-US" sz="4000" dirty="0" smtClean="0">
                <a:latin typeface="Calibri" pitchFamily="34" charset="0"/>
                <a:cs typeface="Calibri" pitchFamily="34" charset="0"/>
              </a:rPr>
              <a:t>Processing</a:t>
            </a:r>
            <a:r>
              <a:rPr lang="en-US" sz="4000" dirty="0">
                <a:solidFill>
                  <a:schemeClr val="tx1"/>
                </a:solidFill>
                <a:latin typeface="Calibri" pitchFamily="34" charset="0"/>
                <a:cs typeface="Calibri" pitchFamily="34" charset="0"/>
              </a:rPr>
              <a:t/>
            </a:r>
            <a:br>
              <a:rPr lang="en-US" sz="4000" dirty="0">
                <a:solidFill>
                  <a:schemeClr val="tx1"/>
                </a:solidFill>
                <a:latin typeface="Calibri" pitchFamily="34" charset="0"/>
                <a:cs typeface="Calibri" pitchFamily="34" charset="0"/>
              </a:rPr>
            </a:br>
            <a:r>
              <a:rPr lang="en-US" sz="3200" dirty="0">
                <a:solidFill>
                  <a:schemeClr val="bg2">
                    <a:lumMod val="40000"/>
                    <a:lumOff val="60000"/>
                  </a:schemeClr>
                </a:solidFill>
                <a:latin typeface="Calibri" pitchFamily="34" charset="0"/>
                <a:cs typeface="Calibri" pitchFamily="34" charset="0"/>
              </a:rPr>
              <a:t>Fundamentals, Design, and Implementation</a:t>
            </a:r>
            <a:r>
              <a:rPr lang="en-US" sz="4000" dirty="0" smtClean="0">
                <a:solidFill>
                  <a:srgbClr val="B3B3B3"/>
                </a:solidFill>
              </a:rPr>
              <a:t/>
            </a:r>
            <a:br>
              <a:rPr lang="en-US" sz="4000" dirty="0" smtClean="0">
                <a:solidFill>
                  <a:srgbClr val="B3B3B3"/>
                </a:solidFill>
              </a:rPr>
            </a:br>
            <a:endParaRPr lang="en-US" sz="4000" dirty="0" smtClean="0"/>
          </a:p>
        </p:txBody>
      </p:sp>
      <p:sp>
        <p:nvSpPr>
          <p:cNvPr id="14340" name="Rectangle 5"/>
          <p:cNvSpPr>
            <a:spLocks noChangeArrowheads="1"/>
          </p:cNvSpPr>
          <p:nvPr/>
        </p:nvSpPr>
        <p:spPr bwMode="auto">
          <a:xfrm>
            <a:off x="3276600" y="2438400"/>
            <a:ext cx="58674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pPr>
            <a:endParaRPr lang="en-US" sz="1000" b="1" dirty="0">
              <a:solidFill>
                <a:srgbClr val="3399FF"/>
              </a:solidFill>
            </a:endParaRPr>
          </a:p>
          <a:p>
            <a:pPr algn="ctr" eaLnBrk="1" hangingPunct="1">
              <a:spcBef>
                <a:spcPct val="20000"/>
              </a:spcBef>
            </a:pPr>
            <a:r>
              <a:rPr lang="en-US" sz="3600" b="1" dirty="0">
                <a:solidFill>
                  <a:srgbClr val="339966"/>
                </a:solidFill>
                <a:latin typeface="Calibri" panose="020F0502020204030204" pitchFamily="34" charset="0"/>
                <a:ea typeface="Calibri" panose="020F0502020204030204" pitchFamily="34" charset="0"/>
                <a:cs typeface="Calibri" panose="020F0502020204030204" pitchFamily="34" charset="0"/>
              </a:rPr>
              <a:t>Chapter </a:t>
            </a:r>
            <a:r>
              <a:rPr lang="en-US" sz="3600" b="1" dirty="0" smtClean="0">
                <a:solidFill>
                  <a:srgbClr val="339966"/>
                </a:solidFill>
                <a:latin typeface="Calibri" panose="020F0502020204030204" pitchFamily="34" charset="0"/>
                <a:ea typeface="Calibri" panose="020F0502020204030204" pitchFamily="34" charset="0"/>
                <a:cs typeface="Calibri" panose="020F0502020204030204" pitchFamily="34" charset="0"/>
              </a:rPr>
              <a:t>Ten A:</a:t>
            </a:r>
            <a:endParaRPr lang="en-US" sz="3600" b="1" dirty="0">
              <a:solidFill>
                <a:srgbClr val="339966"/>
              </a:solidFill>
              <a:latin typeface="Calibri" panose="020F0502020204030204" pitchFamily="34" charset="0"/>
              <a:ea typeface="Calibri" panose="020F0502020204030204" pitchFamily="34" charset="0"/>
              <a:cs typeface="Calibri" panose="020F0502020204030204" pitchFamily="34" charset="0"/>
            </a:endParaRPr>
          </a:p>
          <a:p>
            <a:pPr algn="ctr" eaLnBrk="1" hangingPunct="1">
              <a:spcBef>
                <a:spcPct val="20000"/>
              </a:spcBef>
            </a:pPr>
            <a:r>
              <a:rPr lang="en-US" sz="3600" b="1" dirty="0">
                <a:solidFill>
                  <a:srgbClr val="0000CC"/>
                </a:solidFill>
                <a:latin typeface="Calibri" panose="020F0502020204030204" pitchFamily="34" charset="0"/>
                <a:ea typeface="Calibri" panose="020F0502020204030204" pitchFamily="34" charset="0"/>
                <a:cs typeface="Calibri" panose="020F0502020204030204" pitchFamily="34" charset="0"/>
              </a:rPr>
              <a:t>Managing Databases with</a:t>
            </a:r>
          </a:p>
          <a:p>
            <a:pPr algn="ctr" eaLnBrk="1" hangingPunct="1">
              <a:spcBef>
                <a:spcPct val="20000"/>
              </a:spcBef>
            </a:pPr>
            <a:r>
              <a:rPr lang="en-US" sz="3600" b="1" dirty="0">
                <a:solidFill>
                  <a:srgbClr val="0000CC"/>
                </a:solidFill>
                <a:latin typeface="Calibri" panose="020F0502020204030204" pitchFamily="34" charset="0"/>
                <a:ea typeface="Calibri" panose="020F0502020204030204" pitchFamily="34" charset="0"/>
                <a:cs typeface="Calibri" panose="020F0502020204030204" pitchFamily="34" charset="0"/>
              </a:rPr>
              <a:t>SQL Server </a:t>
            </a:r>
            <a:r>
              <a:rPr lang="en-US" sz="3600" b="1" dirty="0" smtClean="0">
                <a:solidFill>
                  <a:srgbClr val="0000CC"/>
                </a:solidFill>
                <a:latin typeface="Calibri" panose="020F0502020204030204" pitchFamily="34" charset="0"/>
                <a:ea typeface="Calibri" panose="020F0502020204030204" pitchFamily="34" charset="0"/>
                <a:cs typeface="Calibri" panose="020F0502020204030204" pitchFamily="34" charset="0"/>
              </a:rPr>
              <a:t>2012 </a:t>
            </a:r>
            <a:r>
              <a:rPr lang="en-US" sz="4000" b="1" dirty="0"/>
              <a:t>	</a:t>
            </a:r>
          </a:p>
        </p:txBody>
      </p:sp>
      <p:cxnSp>
        <p:nvCxnSpPr>
          <p:cNvPr id="10" name="Straight Connector 9"/>
          <p:cNvCxnSpPr/>
          <p:nvPr/>
        </p:nvCxnSpPr>
        <p:spPr>
          <a:xfrm>
            <a:off x="0" y="23622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stretch>
            <a:fillRect/>
          </a:stretch>
        </p:blipFill>
        <p:spPr>
          <a:xfrm>
            <a:off x="91443" y="2458723"/>
            <a:ext cx="3261357" cy="2149376"/>
          </a:xfrm>
          <a:prstGeom prst="rect">
            <a:avLst/>
          </a:prstGeom>
          <a:ln>
            <a:noFill/>
          </a:ln>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7200" y="1857876"/>
            <a:ext cx="8218735" cy="4314324"/>
          </a:xfrm>
          <a:prstGeom prst="rect">
            <a:avLst/>
          </a:prstGeom>
        </p:spPr>
      </p:pic>
      <p:sp>
        <p:nvSpPr>
          <p:cNvPr id="23555" name="Title 1"/>
          <p:cNvSpPr>
            <a:spLocks noGrp="1"/>
          </p:cNvSpPr>
          <p:nvPr>
            <p:ph type="title"/>
          </p:nvPr>
        </p:nvSpPr>
        <p:spPr>
          <a:xfrm>
            <a:off x="457200" y="274638"/>
            <a:ext cx="8229600" cy="1477962"/>
          </a:xfrm>
        </p:spPr>
        <p:txBody>
          <a:bodyPr/>
          <a:lstStyle/>
          <a:p>
            <a:pPr eaLnBrk="1" hangingPunct="1"/>
            <a:r>
              <a:rPr lang="en-US" sz="3600" dirty="0" smtClean="0"/>
              <a:t>SQL Server 2012 Utilities:</a:t>
            </a:r>
            <a:r>
              <a:rPr lang="en-US" dirty="0" smtClean="0"/>
              <a:t/>
            </a:r>
            <a:br>
              <a:rPr lang="en-US" dirty="0" smtClean="0"/>
            </a:br>
            <a:r>
              <a:rPr lang="en-US" sz="3200" dirty="0" smtClean="0"/>
              <a:t>Microsoft PowerShell and </a:t>
            </a:r>
            <a:r>
              <a:rPr lang="en-US" sz="3200" dirty="0" err="1" smtClean="0"/>
              <a:t>sqlps</a:t>
            </a:r>
            <a:r>
              <a:rPr lang="en-US" sz="3200" dirty="0" smtClean="0"/>
              <a:t> Utility I</a:t>
            </a:r>
            <a:endParaRPr lang="en-US"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10</a:t>
            </a:fld>
            <a:endParaRPr lang="en-US" smtClean="0"/>
          </a:p>
          <a:p>
            <a:endParaRPr lang="en-US" dirty="0"/>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Auer\AppData\Local\Temp\SNAGHTML1517bd5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1" y="1676400"/>
            <a:ext cx="8221980" cy="4563396"/>
          </a:xfrm>
          <a:prstGeom prst="rect">
            <a:avLst/>
          </a:prstGeom>
          <a:noFill/>
          <a:extLst>
            <a:ext uri="{909E8E84-426E-40DD-AFC4-6F175D3DCCD1}">
              <a14:hiddenFill xmlns:a14="http://schemas.microsoft.com/office/drawing/2010/main">
                <a:solidFill>
                  <a:srgbClr val="FFFFFF"/>
                </a:solidFill>
              </a14:hiddenFill>
            </a:ext>
          </a:extLst>
        </p:spPr>
      </p:pic>
      <p:sp>
        <p:nvSpPr>
          <p:cNvPr id="24579" name="Title 1"/>
          <p:cNvSpPr>
            <a:spLocks noGrp="1"/>
          </p:cNvSpPr>
          <p:nvPr>
            <p:ph type="title"/>
          </p:nvPr>
        </p:nvSpPr>
        <p:spPr>
          <a:xfrm>
            <a:off x="457200" y="274638"/>
            <a:ext cx="8229600" cy="1325562"/>
          </a:xfrm>
        </p:spPr>
        <p:txBody>
          <a:bodyPr/>
          <a:lstStyle/>
          <a:p>
            <a:pPr eaLnBrk="1" hangingPunct="1"/>
            <a:r>
              <a:rPr lang="en-US" sz="3600" dirty="0" smtClean="0"/>
              <a:t>SQL Server 2012 Utilities:</a:t>
            </a:r>
            <a:r>
              <a:rPr lang="en-US" dirty="0" smtClean="0"/>
              <a:t/>
            </a:r>
            <a:br>
              <a:rPr lang="en-US" dirty="0" smtClean="0"/>
            </a:br>
            <a:r>
              <a:rPr lang="en-US" sz="3200" dirty="0" smtClean="0"/>
              <a:t>Microsoft PowerShell and </a:t>
            </a:r>
            <a:r>
              <a:rPr lang="en-US" sz="3200" dirty="0" err="1" smtClean="0"/>
              <a:t>sqlps</a:t>
            </a:r>
            <a:r>
              <a:rPr lang="en-US" sz="3200" dirty="0" smtClean="0"/>
              <a:t> Utility II</a:t>
            </a:r>
            <a:endParaRPr lang="en-US"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11</a:t>
            </a:fld>
            <a:endParaRPr lang="en-US" smtClean="0"/>
          </a:p>
          <a:p>
            <a:endParaRPr lang="en-US" dirty="0"/>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uer\AppData\Local\Temp\SNAGHTML1513f6f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9" y="1524000"/>
            <a:ext cx="8209871" cy="4298951"/>
          </a:xfrm>
          <a:prstGeom prst="rect">
            <a:avLst/>
          </a:prstGeom>
          <a:noFill/>
          <a:extLst>
            <a:ext uri="{909E8E84-426E-40DD-AFC4-6F175D3DCCD1}">
              <a14:hiddenFill xmlns:a14="http://schemas.microsoft.com/office/drawing/2010/main">
                <a:solidFill>
                  <a:srgbClr val="FFFFFF"/>
                </a:solidFill>
              </a14:hiddenFill>
            </a:ext>
          </a:extLst>
        </p:spPr>
      </p:pic>
      <p:sp>
        <p:nvSpPr>
          <p:cNvPr id="25602" name="Rectangle 4"/>
          <p:cNvSpPr>
            <a:spLocks noGrp="1" noChangeArrowheads="1"/>
          </p:cNvSpPr>
          <p:nvPr>
            <p:ph type="title"/>
          </p:nvPr>
        </p:nvSpPr>
        <p:spPr/>
        <p:txBody>
          <a:bodyPr/>
          <a:lstStyle/>
          <a:p>
            <a:pPr eaLnBrk="1" hangingPunct="1"/>
            <a:r>
              <a:rPr lang="en-US" smtClean="0"/>
              <a:t>Creating a New Database 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12</a:t>
            </a:fld>
            <a:endParaRPr lang="en-US" smtClean="0"/>
          </a:p>
          <a:p>
            <a:endParaRPr lang="en-US" dirty="0"/>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Auer\AppData\Local\Temp\SNAGHTML1514aab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85899"/>
            <a:ext cx="8194675" cy="4286132"/>
          </a:xfrm>
          <a:prstGeom prst="rect">
            <a:avLst/>
          </a:prstGeom>
          <a:noFill/>
          <a:extLst>
            <a:ext uri="{909E8E84-426E-40DD-AFC4-6F175D3DCCD1}">
              <a14:hiddenFill xmlns:a14="http://schemas.microsoft.com/office/drawing/2010/main">
                <a:solidFill>
                  <a:srgbClr val="FFFFFF"/>
                </a:solidFill>
              </a14:hiddenFill>
            </a:ext>
          </a:extLst>
        </p:spPr>
      </p:pic>
      <p:sp>
        <p:nvSpPr>
          <p:cNvPr id="26627" name="Rectangle 4"/>
          <p:cNvSpPr>
            <a:spLocks noGrp="1" noChangeArrowheads="1"/>
          </p:cNvSpPr>
          <p:nvPr>
            <p:ph type="title"/>
          </p:nvPr>
        </p:nvSpPr>
        <p:spPr/>
        <p:txBody>
          <a:bodyPr/>
          <a:lstStyle/>
          <a:p>
            <a:pPr eaLnBrk="1" hangingPunct="1"/>
            <a:r>
              <a:rPr lang="en-US" smtClean="0"/>
              <a:t>Creating a New Database II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13</a:t>
            </a:fld>
            <a:endParaRPr lang="en-US" smtClean="0"/>
          </a:p>
          <a:p>
            <a:endParaRPr lang="en-US" dirty="0"/>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Auer\AppData\Local\Temp\SNAGHTML1515816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24000"/>
            <a:ext cx="8206471" cy="4343400"/>
          </a:xfrm>
          <a:prstGeom prst="rect">
            <a:avLst/>
          </a:prstGeom>
          <a:noFill/>
          <a:extLst>
            <a:ext uri="{909E8E84-426E-40DD-AFC4-6F175D3DCCD1}">
              <a14:hiddenFill xmlns:a14="http://schemas.microsoft.com/office/drawing/2010/main">
                <a:solidFill>
                  <a:srgbClr val="FFFFFF"/>
                </a:solidFill>
              </a14:hiddenFill>
            </a:ext>
          </a:extLst>
        </p:spPr>
      </p:pic>
      <p:sp>
        <p:nvSpPr>
          <p:cNvPr id="27651" name="Rectangle 4"/>
          <p:cNvSpPr>
            <a:spLocks noGrp="1" noChangeArrowheads="1"/>
          </p:cNvSpPr>
          <p:nvPr>
            <p:ph type="title"/>
          </p:nvPr>
        </p:nvSpPr>
        <p:spPr/>
        <p:txBody>
          <a:bodyPr/>
          <a:lstStyle/>
          <a:p>
            <a:pPr eaLnBrk="1" hangingPunct="1"/>
            <a:r>
              <a:rPr lang="en-US" smtClean="0"/>
              <a:t>Viewing the New Database</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14</a:t>
            </a:fld>
            <a:endParaRPr lang="en-US" smtClean="0"/>
          </a:p>
          <a:p>
            <a:endParaRPr lang="en-US" dirty="0"/>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7201" y="1828801"/>
            <a:ext cx="8229600" cy="4317700"/>
          </a:xfrm>
          <a:prstGeom prst="rect">
            <a:avLst/>
          </a:prstGeom>
        </p:spPr>
      </p:pic>
      <p:sp>
        <p:nvSpPr>
          <p:cNvPr id="28675" name="Title 1"/>
          <p:cNvSpPr>
            <a:spLocks noGrp="1"/>
          </p:cNvSpPr>
          <p:nvPr>
            <p:ph type="title"/>
          </p:nvPr>
        </p:nvSpPr>
        <p:spPr>
          <a:xfrm>
            <a:off x="457200" y="274638"/>
            <a:ext cx="8229600" cy="1477962"/>
          </a:xfrm>
        </p:spPr>
        <p:txBody>
          <a:bodyPr/>
          <a:lstStyle/>
          <a:p>
            <a:pPr eaLnBrk="1" hangingPunct="1"/>
            <a:r>
              <a:rPr lang="en-US" sz="3600" dirty="0" smtClean="0"/>
              <a:t>SQL Server 2012 Utilities:</a:t>
            </a:r>
            <a:r>
              <a:rPr lang="en-US" dirty="0" smtClean="0"/>
              <a:t/>
            </a:r>
            <a:br>
              <a:rPr lang="en-US" dirty="0" smtClean="0"/>
            </a:br>
            <a:r>
              <a:rPr lang="en-US" sz="2800" dirty="0" smtClean="0"/>
              <a:t>Microsoft SQL Server Management Studio III</a:t>
            </a:r>
            <a:endParaRPr lang="en-US" sz="3600"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15</a:t>
            </a:fld>
            <a:endParaRPr lang="en-US" smtClean="0"/>
          </a:p>
          <a:p>
            <a:endParaRPr lang="en-US" dirty="0"/>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C:\Users\Auer\AppData\Local\Temp\SNAGHTML153773d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805941"/>
            <a:ext cx="8188325" cy="4307108"/>
          </a:xfrm>
          <a:prstGeom prst="rect">
            <a:avLst/>
          </a:prstGeom>
          <a:noFill/>
          <a:extLst>
            <a:ext uri="{909E8E84-426E-40DD-AFC4-6F175D3DCCD1}">
              <a14:hiddenFill xmlns:a14="http://schemas.microsoft.com/office/drawing/2010/main">
                <a:solidFill>
                  <a:srgbClr val="FFFFFF"/>
                </a:solidFill>
              </a14:hiddenFill>
            </a:ext>
          </a:extLst>
        </p:spPr>
      </p:pic>
      <p:sp>
        <p:nvSpPr>
          <p:cNvPr id="29699" name="Title 1"/>
          <p:cNvSpPr>
            <a:spLocks noGrp="1"/>
          </p:cNvSpPr>
          <p:nvPr>
            <p:ph type="title"/>
          </p:nvPr>
        </p:nvSpPr>
        <p:spPr>
          <a:xfrm>
            <a:off x="457200" y="274638"/>
            <a:ext cx="8229600" cy="1477962"/>
          </a:xfrm>
        </p:spPr>
        <p:txBody>
          <a:bodyPr/>
          <a:lstStyle/>
          <a:p>
            <a:pPr eaLnBrk="1" hangingPunct="1"/>
            <a:r>
              <a:rPr lang="en-US" sz="3600" smtClean="0"/>
              <a:t>The GUI Table Editor</a:t>
            </a:r>
            <a:endParaRPr lang="en-US"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16</a:t>
            </a:fld>
            <a:endParaRPr lang="en-US" smtClean="0"/>
          </a:p>
          <a:p>
            <a:endParaRPr lang="en-US" dirty="0"/>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Auer\AppData\Local\Temp\SNAGHTML151c3e5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 y="1752600"/>
            <a:ext cx="8214360" cy="4303508"/>
          </a:xfrm>
          <a:prstGeom prst="rect">
            <a:avLst/>
          </a:prstGeom>
          <a:noFill/>
          <a:extLst>
            <a:ext uri="{909E8E84-426E-40DD-AFC4-6F175D3DCCD1}">
              <a14:hiddenFill xmlns:a14="http://schemas.microsoft.com/office/drawing/2010/main">
                <a:solidFill>
                  <a:srgbClr val="FFFFFF"/>
                </a:solidFill>
              </a14:hiddenFill>
            </a:ext>
          </a:extLst>
        </p:spPr>
      </p:pic>
      <p:sp>
        <p:nvSpPr>
          <p:cNvPr id="30723" name="Title 1"/>
          <p:cNvSpPr>
            <a:spLocks noGrp="1"/>
          </p:cNvSpPr>
          <p:nvPr>
            <p:ph type="title"/>
          </p:nvPr>
        </p:nvSpPr>
        <p:spPr>
          <a:xfrm>
            <a:off x="457200" y="274638"/>
            <a:ext cx="8229600" cy="1401762"/>
          </a:xfrm>
        </p:spPr>
        <p:txBody>
          <a:bodyPr/>
          <a:lstStyle/>
          <a:p>
            <a:pPr eaLnBrk="1" hangingPunct="1"/>
            <a:r>
              <a:rPr lang="en-US" sz="3600" smtClean="0"/>
              <a:t>SQL Scripts 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17</a:t>
            </a:fld>
            <a:endParaRPr lang="en-US" smtClean="0"/>
          </a:p>
          <a:p>
            <a:endParaRPr lang="en-US" dirty="0"/>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617095" y="1143000"/>
            <a:ext cx="5850505" cy="5074025"/>
          </a:xfrm>
          <a:prstGeom prst="rect">
            <a:avLst/>
          </a:prstGeom>
        </p:spPr>
      </p:pic>
      <p:sp>
        <p:nvSpPr>
          <p:cNvPr id="31746" name="Title 1"/>
          <p:cNvSpPr>
            <a:spLocks noGrp="1"/>
          </p:cNvSpPr>
          <p:nvPr>
            <p:ph type="title"/>
          </p:nvPr>
        </p:nvSpPr>
        <p:spPr>
          <a:xfrm>
            <a:off x="457200" y="274638"/>
            <a:ext cx="8229600" cy="792162"/>
          </a:xfrm>
        </p:spPr>
        <p:txBody>
          <a:bodyPr/>
          <a:lstStyle/>
          <a:p>
            <a:pPr eaLnBrk="1" hangingPunct="1"/>
            <a:r>
              <a:rPr lang="en-US" sz="3600" dirty="0" smtClean="0"/>
              <a:t>SQL Scripts II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18</a:t>
            </a:fld>
            <a:endParaRPr lang="en-US" smtClean="0"/>
          </a:p>
          <a:p>
            <a:endParaRPr lang="en-US" dirty="0"/>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790700"/>
            <a:ext cx="8169275" cy="430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Title 1"/>
          <p:cNvSpPr>
            <a:spLocks noGrp="1"/>
          </p:cNvSpPr>
          <p:nvPr>
            <p:ph type="title"/>
          </p:nvPr>
        </p:nvSpPr>
        <p:spPr>
          <a:xfrm>
            <a:off x="457200" y="274638"/>
            <a:ext cx="8229600" cy="944562"/>
          </a:xfrm>
        </p:spPr>
        <p:txBody>
          <a:bodyPr/>
          <a:lstStyle/>
          <a:p>
            <a:pPr eaLnBrk="1" hangingPunct="1"/>
            <a:r>
              <a:rPr lang="en-US" sz="3600" smtClean="0"/>
              <a:t>SQL Scripts III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19</a:t>
            </a:fld>
            <a:endParaRPr lang="en-US" smtClean="0"/>
          </a:p>
          <a:p>
            <a:endParaRPr lang="en-US" dirty="0"/>
          </a:p>
        </p:txBody>
      </p:sp>
      <p:pic>
        <p:nvPicPr>
          <p:cNvPr id="3" name="Picture 2"/>
          <p:cNvPicPr>
            <a:picLocks noChangeAspect="1"/>
          </p:cNvPicPr>
          <p:nvPr/>
        </p:nvPicPr>
        <p:blipFill>
          <a:blip r:embed="rId4"/>
          <a:stretch>
            <a:fillRect/>
          </a:stretch>
        </p:blipFill>
        <p:spPr>
          <a:xfrm>
            <a:off x="457201" y="1295400"/>
            <a:ext cx="8229599" cy="5016449"/>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mtClean="0"/>
              <a:t>Chapter Objectives</a:t>
            </a:r>
          </a:p>
        </p:txBody>
      </p:sp>
      <p:sp>
        <p:nvSpPr>
          <p:cNvPr id="15363" name="Rectangle 3"/>
          <p:cNvSpPr>
            <a:spLocks noGrp="1" noChangeArrowheads="1"/>
          </p:cNvSpPr>
          <p:nvPr>
            <p:ph type="body" idx="1"/>
          </p:nvPr>
        </p:nvSpPr>
        <p:spPr/>
        <p:txBody>
          <a:bodyPr/>
          <a:lstStyle/>
          <a:p>
            <a:pPr eaLnBrk="1" hangingPunct="1"/>
            <a:r>
              <a:rPr lang="en-US" sz="2400" dirty="0" smtClean="0"/>
              <a:t>To install SQL Server 2012 and create a database</a:t>
            </a:r>
          </a:p>
          <a:p>
            <a:pPr eaLnBrk="1" hangingPunct="1"/>
            <a:r>
              <a:rPr lang="en-US" sz="2400" dirty="0" smtClean="0"/>
              <a:t>To use SQL Server 2012’s graphical utilities</a:t>
            </a:r>
          </a:p>
          <a:p>
            <a:pPr eaLnBrk="1" hangingPunct="1"/>
            <a:r>
              <a:rPr lang="en-US" sz="2400" dirty="0" smtClean="0"/>
              <a:t>To create a database in SQL Server 2012</a:t>
            </a:r>
          </a:p>
          <a:p>
            <a:pPr eaLnBrk="1" hangingPunct="1"/>
            <a:r>
              <a:rPr lang="en-US" sz="2400" dirty="0" smtClean="0"/>
              <a:t>To submit both SQL DDL and DML via the Microsoft SQL Server Management Studio</a:t>
            </a:r>
          </a:p>
          <a:p>
            <a:pPr eaLnBrk="1" hangingPunct="1"/>
            <a:r>
              <a:rPr lang="en-US" sz="2400" dirty="0" smtClean="0"/>
              <a:t>To understand the use of SQL/Persistent Stored Modules (SQL/PSM) in Microsoft Transact-SQL</a:t>
            </a:r>
          </a:p>
          <a:p>
            <a:pPr eaLnBrk="1" hangingPunct="1"/>
            <a:r>
              <a:rPr lang="en-US" sz="2400" dirty="0" smtClean="0"/>
              <a:t>To understand the purpose and role of user-defined functions and know how to create simple user-defined functions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2</a:t>
            </a:fld>
            <a:endParaRPr lang="en-US" smtClean="0"/>
          </a:p>
          <a:p>
            <a:endParaRPr lang="en-US" dirty="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744981" y="1534521"/>
            <a:ext cx="5608320" cy="4746079"/>
          </a:xfrm>
          <a:prstGeom prst="rect">
            <a:avLst/>
          </a:prstGeom>
        </p:spPr>
      </p:pic>
      <p:sp>
        <p:nvSpPr>
          <p:cNvPr id="33794" name="Rectangle 4"/>
          <p:cNvSpPr>
            <a:spLocks noGrp="1" noChangeArrowheads="1"/>
          </p:cNvSpPr>
          <p:nvPr>
            <p:ph type="title"/>
          </p:nvPr>
        </p:nvSpPr>
        <p:spPr/>
        <p:txBody>
          <a:bodyPr/>
          <a:lstStyle/>
          <a:p>
            <a:pPr eaLnBrk="1" hangingPunct="1"/>
            <a:r>
              <a:rPr lang="en-US" sz="3200" smtClean="0"/>
              <a:t>SQL Server CREATE TABLE Statements</a:t>
            </a:r>
            <a:br>
              <a:rPr lang="en-US" sz="3200" smtClean="0"/>
            </a:br>
            <a:r>
              <a:rPr lang="en-US" sz="3200" smtClean="0"/>
              <a:t>for the View Ridge Schema 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20</a:t>
            </a:fld>
            <a:endParaRPr lang="en-US" smtClean="0"/>
          </a:p>
          <a:p>
            <a:endParaRPr lang="en-US" dirty="0"/>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753000" y="1676400"/>
            <a:ext cx="5638400" cy="2340943"/>
          </a:xfrm>
          <a:prstGeom prst="rect">
            <a:avLst/>
          </a:prstGeom>
        </p:spPr>
      </p:pic>
      <p:sp>
        <p:nvSpPr>
          <p:cNvPr id="34818" name="Rectangle 2"/>
          <p:cNvSpPr>
            <a:spLocks noGrp="1" noChangeArrowheads="1"/>
          </p:cNvSpPr>
          <p:nvPr>
            <p:ph type="title"/>
          </p:nvPr>
        </p:nvSpPr>
        <p:spPr/>
        <p:txBody>
          <a:bodyPr/>
          <a:lstStyle/>
          <a:p>
            <a:pPr eaLnBrk="1" hangingPunct="1"/>
            <a:r>
              <a:rPr lang="en-US" sz="3200" smtClean="0"/>
              <a:t>SQL Server CREATE TABLE Statements</a:t>
            </a:r>
            <a:br>
              <a:rPr lang="en-US" sz="3200" smtClean="0"/>
            </a:br>
            <a:r>
              <a:rPr lang="en-US" sz="3200" smtClean="0"/>
              <a:t>for the View Ridge Schema II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21</a:t>
            </a:fld>
            <a:endParaRPr lang="en-US" smtClean="0"/>
          </a:p>
          <a:p>
            <a:endParaRPr lang="en-US" dirty="0"/>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774825" y="1559243"/>
            <a:ext cx="5083175" cy="4718045"/>
          </a:xfrm>
          <a:prstGeom prst="rect">
            <a:avLst/>
          </a:prstGeom>
        </p:spPr>
      </p:pic>
      <p:sp>
        <p:nvSpPr>
          <p:cNvPr id="35842" name="Rectangle 2"/>
          <p:cNvSpPr>
            <a:spLocks noGrp="1" noChangeArrowheads="1"/>
          </p:cNvSpPr>
          <p:nvPr>
            <p:ph type="title"/>
          </p:nvPr>
        </p:nvSpPr>
        <p:spPr/>
        <p:txBody>
          <a:bodyPr/>
          <a:lstStyle/>
          <a:p>
            <a:pPr eaLnBrk="1" hangingPunct="1"/>
            <a:r>
              <a:rPr lang="en-US" sz="3200" smtClean="0"/>
              <a:t>SQL Server CREATE TABLE Statements</a:t>
            </a:r>
            <a:br>
              <a:rPr lang="en-US" sz="3200" smtClean="0"/>
            </a:br>
            <a:r>
              <a:rPr lang="en-US" sz="3200" smtClean="0"/>
              <a:t>for the View Ridge Schema III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22</a:t>
            </a:fld>
            <a:endParaRPr lang="en-US" smtClean="0"/>
          </a:p>
          <a:p>
            <a:endParaRPr lang="en-US" dirty="0"/>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Auer\AppData\Local\Temp\SNAGHTML1520cf9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1" y="1486535"/>
            <a:ext cx="8229600" cy="4307374"/>
          </a:xfrm>
          <a:prstGeom prst="rect">
            <a:avLst/>
          </a:prstGeom>
          <a:noFill/>
          <a:extLst>
            <a:ext uri="{909E8E84-426E-40DD-AFC4-6F175D3DCCD1}">
              <a14:hiddenFill xmlns:a14="http://schemas.microsoft.com/office/drawing/2010/main">
                <a:solidFill>
                  <a:srgbClr val="FFFFFF"/>
                </a:solidFill>
              </a14:hiddenFill>
            </a:ext>
          </a:extLst>
        </p:spPr>
      </p:pic>
      <p:sp>
        <p:nvSpPr>
          <p:cNvPr id="36867" name="Rectangle 2"/>
          <p:cNvSpPr>
            <a:spLocks noGrp="1" noChangeArrowheads="1"/>
          </p:cNvSpPr>
          <p:nvPr>
            <p:ph type="title"/>
          </p:nvPr>
        </p:nvSpPr>
        <p:spPr/>
        <p:txBody>
          <a:bodyPr/>
          <a:lstStyle/>
          <a:p>
            <a:pPr eaLnBrk="1" hangingPunct="1"/>
            <a:r>
              <a:rPr lang="en-US" sz="3200" smtClean="0"/>
              <a:t>SQL Server CREATE TABLE Statements:</a:t>
            </a:r>
            <a:br>
              <a:rPr lang="en-US" sz="3200" smtClean="0"/>
            </a:br>
            <a:r>
              <a:rPr lang="en-US" sz="3200" smtClean="0"/>
              <a:t>Running the Script 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23</a:t>
            </a:fld>
            <a:endParaRPr lang="en-US" smtClean="0"/>
          </a:p>
          <a:p>
            <a:endParaRPr lang="en-US" dirty="0"/>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Auer\AppData\Local\Temp\SNAGHTML152183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88" y="1509713"/>
            <a:ext cx="8180140" cy="4281487"/>
          </a:xfrm>
          <a:prstGeom prst="rect">
            <a:avLst/>
          </a:prstGeom>
          <a:noFill/>
          <a:extLst>
            <a:ext uri="{909E8E84-426E-40DD-AFC4-6F175D3DCCD1}">
              <a14:hiddenFill xmlns:a14="http://schemas.microsoft.com/office/drawing/2010/main">
                <a:solidFill>
                  <a:srgbClr val="FFFFFF"/>
                </a:solidFill>
              </a14:hiddenFill>
            </a:ext>
          </a:extLst>
        </p:spPr>
      </p:pic>
      <p:sp>
        <p:nvSpPr>
          <p:cNvPr id="37891" name="Rectangle 2"/>
          <p:cNvSpPr>
            <a:spLocks noGrp="1" noChangeArrowheads="1"/>
          </p:cNvSpPr>
          <p:nvPr>
            <p:ph type="title"/>
          </p:nvPr>
        </p:nvSpPr>
        <p:spPr/>
        <p:txBody>
          <a:bodyPr/>
          <a:lstStyle/>
          <a:p>
            <a:pPr eaLnBrk="1" hangingPunct="1"/>
            <a:r>
              <a:rPr lang="en-US" sz="3200" smtClean="0"/>
              <a:t>SQL Server CREATE TABLE Statements:</a:t>
            </a:r>
            <a:br>
              <a:rPr lang="en-US" sz="3200" smtClean="0"/>
            </a:br>
            <a:r>
              <a:rPr lang="en-US" sz="3200" smtClean="0"/>
              <a:t>Running the Script II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24</a:t>
            </a:fld>
            <a:endParaRPr lang="en-US" smtClean="0"/>
          </a:p>
          <a:p>
            <a:endParaRPr lang="en-US" dirty="0"/>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C:\Users\Auer\AppData\Local\Temp\SNAGHTML1522a30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88" y="1494155"/>
            <a:ext cx="8185285" cy="4311334"/>
          </a:xfrm>
          <a:prstGeom prst="rect">
            <a:avLst/>
          </a:prstGeom>
          <a:noFill/>
          <a:extLst>
            <a:ext uri="{909E8E84-426E-40DD-AFC4-6F175D3DCCD1}">
              <a14:hiddenFill xmlns:a14="http://schemas.microsoft.com/office/drawing/2010/main">
                <a:solidFill>
                  <a:srgbClr val="FFFFFF"/>
                </a:solidFill>
              </a14:hiddenFill>
            </a:ext>
          </a:extLst>
        </p:spPr>
      </p:pic>
      <p:sp>
        <p:nvSpPr>
          <p:cNvPr id="38915" name="Rectangle 2"/>
          <p:cNvSpPr>
            <a:spLocks noGrp="1" noChangeArrowheads="1"/>
          </p:cNvSpPr>
          <p:nvPr>
            <p:ph type="title"/>
          </p:nvPr>
        </p:nvSpPr>
        <p:spPr/>
        <p:txBody>
          <a:bodyPr/>
          <a:lstStyle/>
          <a:p>
            <a:pPr eaLnBrk="1" hangingPunct="1"/>
            <a:r>
              <a:rPr lang="en-US" sz="4000" smtClean="0"/>
              <a:t>Viewing Tables in the</a:t>
            </a:r>
            <a:br>
              <a:rPr lang="en-US" sz="4000" smtClean="0"/>
            </a:br>
            <a:r>
              <a:rPr lang="en-US" sz="2800" smtClean="0"/>
              <a:t>Microsoft SQL Server Management Studio 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25</a:t>
            </a:fld>
            <a:endParaRPr lang="en-US" smtClean="0"/>
          </a:p>
          <a:p>
            <a:endParaRPr lang="en-US" dirty="0"/>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sers\Auer\AppData\Local\Temp\SNAGHTML1523790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425" y="1493838"/>
            <a:ext cx="8207375" cy="4437943"/>
          </a:xfrm>
          <a:prstGeom prst="rect">
            <a:avLst/>
          </a:prstGeom>
          <a:noFill/>
          <a:extLst>
            <a:ext uri="{909E8E84-426E-40DD-AFC4-6F175D3DCCD1}">
              <a14:hiddenFill xmlns:a14="http://schemas.microsoft.com/office/drawing/2010/main">
                <a:solidFill>
                  <a:srgbClr val="FFFFFF"/>
                </a:solidFill>
              </a14:hiddenFill>
            </a:ext>
          </a:extLst>
        </p:spPr>
      </p:pic>
      <p:sp>
        <p:nvSpPr>
          <p:cNvPr id="39939" name="Rectangle 2"/>
          <p:cNvSpPr>
            <a:spLocks noGrp="1" noChangeArrowheads="1"/>
          </p:cNvSpPr>
          <p:nvPr>
            <p:ph type="title"/>
          </p:nvPr>
        </p:nvSpPr>
        <p:spPr/>
        <p:txBody>
          <a:bodyPr/>
          <a:lstStyle/>
          <a:p>
            <a:pPr eaLnBrk="1" hangingPunct="1"/>
            <a:r>
              <a:rPr lang="en-US" sz="4000" smtClean="0"/>
              <a:t>Viewing Tables in the</a:t>
            </a:r>
            <a:br>
              <a:rPr lang="en-US" sz="4000" smtClean="0"/>
            </a:br>
            <a:r>
              <a:rPr lang="en-US" sz="2800" smtClean="0"/>
              <a:t>Microsoft SQL Server Management Studio II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26</a:t>
            </a:fld>
            <a:endParaRPr lang="en-US" smtClean="0"/>
          </a:p>
          <a:p>
            <a:endParaRPr lang="en-US" dirty="0"/>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7201" y="1464332"/>
            <a:ext cx="8229600" cy="4342963"/>
          </a:xfrm>
          <a:prstGeom prst="rect">
            <a:avLst/>
          </a:prstGeom>
        </p:spPr>
      </p:pic>
      <p:sp>
        <p:nvSpPr>
          <p:cNvPr id="40963" name="Rectangle 2"/>
          <p:cNvSpPr>
            <a:spLocks noGrp="1" noChangeArrowheads="1"/>
          </p:cNvSpPr>
          <p:nvPr>
            <p:ph type="title"/>
          </p:nvPr>
        </p:nvSpPr>
        <p:spPr/>
        <p:txBody>
          <a:bodyPr/>
          <a:lstStyle/>
          <a:p>
            <a:pPr eaLnBrk="1" hangingPunct="1"/>
            <a:r>
              <a:rPr lang="en-US" sz="4000" smtClean="0"/>
              <a:t>Viewing Tables in the</a:t>
            </a:r>
            <a:br>
              <a:rPr lang="en-US" sz="4000" smtClean="0"/>
            </a:br>
            <a:r>
              <a:rPr lang="en-US" sz="2800" smtClean="0"/>
              <a:t>Microsoft SQL Server Management Studio III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27</a:t>
            </a:fld>
            <a:endParaRPr lang="en-US" smtClean="0"/>
          </a:p>
          <a:p>
            <a:endParaRPr lang="en-US" dirty="0"/>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Users\Auer\AppData\Local\Temp\SNAGHTML1524d6a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1" y="1484629"/>
            <a:ext cx="8229600" cy="4315235"/>
          </a:xfrm>
          <a:prstGeom prst="rect">
            <a:avLst/>
          </a:prstGeom>
          <a:noFill/>
          <a:extLst>
            <a:ext uri="{909E8E84-426E-40DD-AFC4-6F175D3DCCD1}">
              <a14:hiddenFill xmlns:a14="http://schemas.microsoft.com/office/drawing/2010/main">
                <a:solidFill>
                  <a:srgbClr val="FFFFFF"/>
                </a:solidFill>
              </a14:hiddenFill>
            </a:ext>
          </a:extLst>
        </p:spPr>
      </p:pic>
      <p:sp>
        <p:nvSpPr>
          <p:cNvPr id="41987" name="Rectangle 2"/>
          <p:cNvSpPr>
            <a:spLocks noGrp="1" noChangeArrowheads="1"/>
          </p:cNvSpPr>
          <p:nvPr>
            <p:ph type="title"/>
          </p:nvPr>
        </p:nvSpPr>
        <p:spPr/>
        <p:txBody>
          <a:bodyPr/>
          <a:lstStyle/>
          <a:p>
            <a:pPr eaLnBrk="1" hangingPunct="1"/>
            <a:r>
              <a:rPr lang="en-US" sz="4000" smtClean="0"/>
              <a:t>Database Diagrams in the</a:t>
            </a:r>
            <a:br>
              <a:rPr lang="en-US" sz="4000" smtClean="0"/>
            </a:br>
            <a:r>
              <a:rPr lang="en-US" sz="2800" smtClean="0"/>
              <a:t>Microsoft SQL Server Management Studio 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28</a:t>
            </a:fld>
            <a:endParaRPr lang="en-US" smtClean="0"/>
          </a:p>
          <a:p>
            <a:endParaRPr lang="en-US" dirty="0"/>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Users\Auer\AppData\Local\Temp\SNAGHTML1525931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09713"/>
            <a:ext cx="8229600" cy="4382302"/>
          </a:xfrm>
          <a:prstGeom prst="rect">
            <a:avLst/>
          </a:prstGeom>
          <a:noFill/>
          <a:extLst>
            <a:ext uri="{909E8E84-426E-40DD-AFC4-6F175D3DCCD1}">
              <a14:hiddenFill xmlns:a14="http://schemas.microsoft.com/office/drawing/2010/main">
                <a:solidFill>
                  <a:srgbClr val="FFFFFF"/>
                </a:solidFill>
              </a14:hiddenFill>
            </a:ext>
          </a:extLst>
        </p:spPr>
      </p:pic>
      <p:sp>
        <p:nvSpPr>
          <p:cNvPr id="43011" name="Rectangle 2"/>
          <p:cNvSpPr>
            <a:spLocks noGrp="1" noChangeArrowheads="1"/>
          </p:cNvSpPr>
          <p:nvPr>
            <p:ph type="title"/>
          </p:nvPr>
        </p:nvSpPr>
        <p:spPr/>
        <p:txBody>
          <a:bodyPr/>
          <a:lstStyle/>
          <a:p>
            <a:pPr eaLnBrk="1" hangingPunct="1"/>
            <a:r>
              <a:rPr lang="en-US" sz="4000" smtClean="0"/>
              <a:t>Database Diagrams in the</a:t>
            </a:r>
            <a:br>
              <a:rPr lang="en-US" sz="4000" smtClean="0"/>
            </a:br>
            <a:r>
              <a:rPr lang="en-US" sz="2800" smtClean="0"/>
              <a:t>Microsoft SQL Server Management Studio II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29</a:t>
            </a:fld>
            <a:endParaRPr lang="en-US" smtClean="0"/>
          </a:p>
          <a:p>
            <a:endParaRPr lang="en-US" dirty="0"/>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smtClean="0"/>
              <a:t>Chapter Objectives</a:t>
            </a:r>
          </a:p>
        </p:txBody>
      </p:sp>
      <p:sp>
        <p:nvSpPr>
          <p:cNvPr id="16387" name="Rectangle 3"/>
          <p:cNvSpPr>
            <a:spLocks noGrp="1" noChangeArrowheads="1"/>
          </p:cNvSpPr>
          <p:nvPr>
            <p:ph type="body" idx="1"/>
          </p:nvPr>
        </p:nvSpPr>
        <p:spPr/>
        <p:txBody>
          <a:bodyPr/>
          <a:lstStyle/>
          <a:p>
            <a:pPr eaLnBrk="1" hangingPunct="1"/>
            <a:r>
              <a:rPr lang="en-US" sz="2400" dirty="0" smtClean="0"/>
              <a:t>To understand the purpose and role of stored procedures and know how to create simple stored procedures</a:t>
            </a:r>
          </a:p>
          <a:p>
            <a:pPr eaLnBrk="1" hangingPunct="1"/>
            <a:r>
              <a:rPr lang="en-US" sz="2400" dirty="0" smtClean="0"/>
              <a:t>To understand the purpose and role of triggers and know how to create simple triggers</a:t>
            </a:r>
          </a:p>
          <a:p>
            <a:pPr eaLnBrk="1" hangingPunct="1"/>
            <a:r>
              <a:rPr lang="en-US" sz="2400" dirty="0" smtClean="0"/>
              <a:t>To understand how SQL Server implements concurrency control</a:t>
            </a:r>
          </a:p>
          <a:p>
            <a:pPr eaLnBrk="1" hangingPunct="1"/>
            <a:r>
              <a:rPr lang="en-US" sz="2400" dirty="0" smtClean="0"/>
              <a:t>To understand how SQL Server 2012 implements server and database security</a:t>
            </a:r>
          </a:p>
          <a:p>
            <a:pPr eaLnBrk="1" hangingPunct="1"/>
            <a:r>
              <a:rPr lang="en-US" sz="2400" dirty="0" smtClean="0"/>
              <a:t>To understand the fundamental features of SQL Server backup and recovery facilities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3</a:t>
            </a:fld>
            <a:endParaRPr lang="en-US" smtClean="0"/>
          </a:p>
          <a:p>
            <a:endParaRPr lang="en-US" dirty="0"/>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C:\Users\Auer\AppData\Local\Temp\SNAGHTML15264ae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1" y="1493520"/>
            <a:ext cx="8229600" cy="4330955"/>
          </a:xfrm>
          <a:prstGeom prst="rect">
            <a:avLst/>
          </a:prstGeom>
          <a:noFill/>
          <a:extLst>
            <a:ext uri="{909E8E84-426E-40DD-AFC4-6F175D3DCCD1}">
              <a14:hiddenFill xmlns:a14="http://schemas.microsoft.com/office/drawing/2010/main">
                <a:solidFill>
                  <a:srgbClr val="FFFFFF"/>
                </a:solidFill>
              </a14:hiddenFill>
            </a:ext>
          </a:extLst>
        </p:spPr>
      </p:pic>
      <p:sp>
        <p:nvSpPr>
          <p:cNvPr id="44035" name="Rectangle 2"/>
          <p:cNvSpPr>
            <a:spLocks noGrp="1" noChangeArrowheads="1"/>
          </p:cNvSpPr>
          <p:nvPr>
            <p:ph type="title"/>
          </p:nvPr>
        </p:nvSpPr>
        <p:spPr/>
        <p:txBody>
          <a:bodyPr/>
          <a:lstStyle/>
          <a:p>
            <a:pPr eaLnBrk="1" hangingPunct="1"/>
            <a:r>
              <a:rPr lang="en-US" sz="4000" smtClean="0"/>
              <a:t>Database Diagrams in the</a:t>
            </a:r>
            <a:br>
              <a:rPr lang="en-US" sz="4000" smtClean="0"/>
            </a:br>
            <a:r>
              <a:rPr lang="en-US" sz="2800" smtClean="0"/>
              <a:t>Microsoft SQL Server Management Studio III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30</a:t>
            </a:fld>
            <a:endParaRPr lang="en-US" smtClean="0"/>
          </a:p>
          <a:p>
            <a:endParaRPr lang="en-US" dirty="0"/>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7200" y="1464337"/>
            <a:ext cx="8229600" cy="4366086"/>
          </a:xfrm>
          <a:prstGeom prst="rect">
            <a:avLst/>
          </a:prstGeom>
        </p:spPr>
      </p:pic>
      <p:sp>
        <p:nvSpPr>
          <p:cNvPr id="45059" name="Rectangle 2"/>
          <p:cNvSpPr>
            <a:spLocks noGrp="1" noChangeArrowheads="1"/>
          </p:cNvSpPr>
          <p:nvPr>
            <p:ph type="title"/>
          </p:nvPr>
        </p:nvSpPr>
        <p:spPr/>
        <p:txBody>
          <a:bodyPr/>
          <a:lstStyle/>
          <a:p>
            <a:pPr eaLnBrk="1" hangingPunct="1"/>
            <a:r>
              <a:rPr lang="en-US" sz="4000" smtClean="0"/>
              <a:t>Database Diagrams in the</a:t>
            </a:r>
            <a:br>
              <a:rPr lang="en-US" sz="4000" smtClean="0"/>
            </a:br>
            <a:r>
              <a:rPr lang="en-US" sz="2800" smtClean="0"/>
              <a:t>Microsoft SQL Server Management Studio IV</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31</a:t>
            </a:fld>
            <a:endParaRPr lang="en-US" smtClean="0"/>
          </a:p>
          <a:p>
            <a:endParaRPr lang="en-US" dirty="0"/>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smtClean="0"/>
              <a:t>Indexes</a:t>
            </a:r>
          </a:p>
        </p:txBody>
      </p:sp>
      <p:sp>
        <p:nvSpPr>
          <p:cNvPr id="46083" name="Rectangle 3"/>
          <p:cNvSpPr>
            <a:spLocks noGrp="1" noChangeArrowheads="1"/>
          </p:cNvSpPr>
          <p:nvPr>
            <p:ph type="body" idx="1"/>
          </p:nvPr>
        </p:nvSpPr>
        <p:spPr/>
        <p:txBody>
          <a:bodyPr/>
          <a:lstStyle/>
          <a:p>
            <a:pPr eaLnBrk="1" hangingPunct="1">
              <a:buClr>
                <a:schemeClr val="tx1"/>
              </a:buClr>
            </a:pPr>
            <a:r>
              <a:rPr lang="en-US" sz="2800" b="1" smtClean="0">
                <a:solidFill>
                  <a:srgbClr val="0099CC"/>
                </a:solidFill>
              </a:rPr>
              <a:t>Indexes</a:t>
            </a:r>
            <a:r>
              <a:rPr lang="en-US" sz="2800" smtClean="0"/>
              <a:t> are special data structures used to improve database performance.</a:t>
            </a:r>
          </a:p>
          <a:p>
            <a:pPr eaLnBrk="1" hangingPunct="1"/>
            <a:r>
              <a:rPr lang="en-US" sz="2800" smtClean="0"/>
              <a:t>SQL Server automatically creates an index on all primary and foreign keys.</a:t>
            </a:r>
          </a:p>
          <a:p>
            <a:pPr eaLnBrk="1" hangingPunct="1"/>
            <a:r>
              <a:rPr lang="en-US" sz="2800" smtClean="0"/>
              <a:t>Additional indexes may be assigned on other columns that are:</a:t>
            </a:r>
          </a:p>
          <a:p>
            <a:pPr lvl="1" eaLnBrk="1" hangingPunct="1"/>
            <a:r>
              <a:rPr lang="en-US" sz="2400" smtClean="0"/>
              <a:t>Frequently used in WHERE clauses.</a:t>
            </a:r>
          </a:p>
          <a:p>
            <a:pPr lvl="1" eaLnBrk="1" hangingPunct="1"/>
            <a:r>
              <a:rPr lang="en-US" sz="2400" smtClean="0"/>
              <a:t>Used for sorting data.</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32</a:t>
            </a:fld>
            <a:endParaRPr lang="en-US" smtClean="0"/>
          </a:p>
          <a:p>
            <a:endParaRPr lang="en-US" dirty="0"/>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smtClean="0"/>
              <a:t>Indexes</a:t>
            </a:r>
          </a:p>
        </p:txBody>
      </p:sp>
      <p:sp>
        <p:nvSpPr>
          <p:cNvPr id="47107" name="Rectangle 3"/>
          <p:cNvSpPr>
            <a:spLocks noGrp="1" noChangeArrowheads="1"/>
          </p:cNvSpPr>
          <p:nvPr>
            <p:ph type="body" idx="1"/>
          </p:nvPr>
        </p:nvSpPr>
        <p:spPr/>
        <p:txBody>
          <a:bodyPr/>
          <a:lstStyle/>
          <a:p>
            <a:pPr eaLnBrk="1" hangingPunct="1"/>
            <a:r>
              <a:rPr lang="en-US" sz="2800" smtClean="0"/>
              <a:t>SQL Server supports two kinds of indexes: </a:t>
            </a:r>
          </a:p>
          <a:p>
            <a:pPr lvl="1" eaLnBrk="1" hangingPunct="1">
              <a:buClr>
                <a:schemeClr val="tx1"/>
              </a:buClr>
            </a:pPr>
            <a:r>
              <a:rPr lang="en-US" sz="2400" b="1" smtClean="0">
                <a:solidFill>
                  <a:srgbClr val="0099CC"/>
                </a:solidFill>
              </a:rPr>
              <a:t>Clustered index</a:t>
            </a:r>
            <a:r>
              <a:rPr lang="en-US" sz="2400" smtClean="0"/>
              <a:t>: the data are stored in the bottom level of the index and in the same order as that index</a:t>
            </a:r>
          </a:p>
          <a:p>
            <a:pPr lvl="1" eaLnBrk="1" hangingPunct="1">
              <a:buClr>
                <a:schemeClr val="tx1"/>
              </a:buClr>
            </a:pPr>
            <a:r>
              <a:rPr lang="en-US" sz="2400" b="1" smtClean="0">
                <a:solidFill>
                  <a:srgbClr val="0099CC"/>
                </a:solidFill>
              </a:rPr>
              <a:t>Nonclustered index</a:t>
            </a:r>
            <a:r>
              <a:rPr lang="en-US" sz="2400" smtClean="0"/>
              <a:t>: the bottom level of an index contains pointers to the data</a:t>
            </a:r>
          </a:p>
          <a:p>
            <a:pPr eaLnBrk="1" hangingPunct="1"/>
            <a:r>
              <a:rPr lang="en-US" sz="2800" smtClean="0"/>
              <a:t>Clustered indexes are faster than nonclustered indexes for updating and retrieval.</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33</a:t>
            </a:fld>
            <a:endParaRPr lang="en-US" smtClean="0"/>
          </a:p>
          <a:p>
            <a:endParaRPr lang="en-US" dirty="0"/>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7201" y="952500"/>
            <a:ext cx="8153399" cy="5339463"/>
          </a:xfrm>
          <a:prstGeom prst="rect">
            <a:avLst/>
          </a:prstGeom>
        </p:spPr>
      </p:pic>
      <p:sp>
        <p:nvSpPr>
          <p:cNvPr id="48130" name="Rectangle 2"/>
          <p:cNvSpPr>
            <a:spLocks noGrp="1" noChangeArrowheads="1"/>
          </p:cNvSpPr>
          <p:nvPr>
            <p:ph type="title"/>
          </p:nvPr>
        </p:nvSpPr>
        <p:spPr>
          <a:xfrm>
            <a:off x="457200" y="274638"/>
            <a:ext cx="8229600" cy="639762"/>
          </a:xfrm>
        </p:spPr>
        <p:txBody>
          <a:bodyPr/>
          <a:lstStyle/>
          <a:p>
            <a:pPr eaLnBrk="1" hangingPunct="1"/>
            <a:r>
              <a:rPr lang="en-US" sz="4000" smtClean="0"/>
              <a:t>Creating an Index</a:t>
            </a:r>
            <a:endParaRPr lang="en-US" sz="32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34</a:t>
            </a:fld>
            <a:endParaRPr lang="en-US" smtClean="0"/>
          </a:p>
          <a:p>
            <a:endParaRPr lang="en-US" dirty="0"/>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C:\Users\Auer\AppData\Local\Temp\SNAGHTML1528600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551" y="1473201"/>
            <a:ext cx="8204984" cy="4318000"/>
          </a:xfrm>
          <a:prstGeom prst="rect">
            <a:avLst/>
          </a:prstGeom>
          <a:noFill/>
          <a:extLst>
            <a:ext uri="{909E8E84-426E-40DD-AFC4-6F175D3DCCD1}">
              <a14:hiddenFill xmlns:a14="http://schemas.microsoft.com/office/drawing/2010/main">
                <a:solidFill>
                  <a:srgbClr val="FFFFFF"/>
                </a:solidFill>
              </a14:hiddenFill>
            </a:ext>
          </a:extLst>
        </p:spPr>
      </p:pic>
      <p:sp>
        <p:nvSpPr>
          <p:cNvPr id="49155" name="Rectangle 2"/>
          <p:cNvSpPr>
            <a:spLocks noGrp="1" noChangeArrowheads="1"/>
          </p:cNvSpPr>
          <p:nvPr>
            <p:ph type="title"/>
          </p:nvPr>
        </p:nvSpPr>
        <p:spPr/>
        <p:txBody>
          <a:bodyPr/>
          <a:lstStyle/>
          <a:p>
            <a:pPr eaLnBrk="1" hangingPunct="1"/>
            <a:r>
              <a:rPr lang="en-US" sz="4000" smtClean="0"/>
              <a:t>Creating an Index II</a:t>
            </a:r>
            <a:endParaRPr lang="en-US" sz="32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35</a:t>
            </a:fld>
            <a:endParaRPr lang="en-US" smtClean="0"/>
          </a:p>
          <a:p>
            <a:endParaRPr lang="en-US" dirty="0"/>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smtClean="0"/>
              <a:t>Populating the Tables:</a:t>
            </a:r>
            <a:br>
              <a:rPr lang="en-US" smtClean="0"/>
            </a:br>
            <a:r>
              <a:rPr lang="en-US" sz="3200" smtClean="0"/>
              <a:t>The IDENTITY Keyword</a:t>
            </a:r>
          </a:p>
        </p:txBody>
      </p:sp>
      <p:sp>
        <p:nvSpPr>
          <p:cNvPr id="50179" name="Rectangle 3"/>
          <p:cNvSpPr>
            <a:spLocks noGrp="1" noChangeArrowheads="1"/>
          </p:cNvSpPr>
          <p:nvPr>
            <p:ph type="body" idx="1"/>
          </p:nvPr>
        </p:nvSpPr>
        <p:spPr/>
        <p:txBody>
          <a:bodyPr/>
          <a:lstStyle/>
          <a:p>
            <a:pPr eaLnBrk="1" hangingPunct="1"/>
            <a:r>
              <a:rPr lang="en-US" sz="2800" smtClean="0"/>
              <a:t>The </a:t>
            </a:r>
            <a:r>
              <a:rPr lang="en-US" sz="2800" b="1" smtClean="0">
                <a:solidFill>
                  <a:srgbClr val="0099CC"/>
                </a:solidFill>
              </a:rPr>
              <a:t>IDENTITY</a:t>
            </a:r>
            <a:r>
              <a:rPr lang="en-US" sz="2800" smtClean="0"/>
              <a:t> keyword implements a new constraint for surrogate keys.</a:t>
            </a:r>
          </a:p>
          <a:p>
            <a:pPr lvl="1" eaLnBrk="1" hangingPunct="1">
              <a:buClr>
                <a:schemeClr val="tx1"/>
              </a:buClr>
            </a:pPr>
            <a:r>
              <a:rPr lang="en-US" sz="2400" b="1" smtClean="0">
                <a:solidFill>
                  <a:srgbClr val="0099CC"/>
                </a:solidFill>
              </a:rPr>
              <a:t>IDENTITY (</a:t>
            </a:r>
            <a:r>
              <a:rPr lang="en-US" sz="2400" b="1" i="1" smtClean="0">
                <a:solidFill>
                  <a:srgbClr val="0099CC"/>
                </a:solidFill>
              </a:rPr>
              <a:t>m</a:t>
            </a:r>
            <a:r>
              <a:rPr lang="en-US" sz="2400" b="1" smtClean="0">
                <a:solidFill>
                  <a:srgbClr val="0099CC"/>
                </a:solidFill>
              </a:rPr>
              <a:t>, </a:t>
            </a:r>
            <a:r>
              <a:rPr lang="en-US" sz="2400" b="1" i="1" smtClean="0">
                <a:solidFill>
                  <a:srgbClr val="0099CC"/>
                </a:solidFill>
              </a:rPr>
              <a:t>n</a:t>
            </a:r>
            <a:r>
              <a:rPr lang="en-US" sz="2400" b="1" smtClean="0">
                <a:solidFill>
                  <a:srgbClr val="0099CC"/>
                </a:solidFill>
              </a:rPr>
              <a:t>)</a:t>
            </a:r>
            <a:r>
              <a:rPr lang="en-US" sz="2400" smtClean="0">
                <a:solidFill>
                  <a:srgbClr val="0099CC"/>
                </a:solidFill>
              </a:rPr>
              <a:t> </a:t>
            </a:r>
            <a:r>
              <a:rPr lang="en-US" sz="2400" smtClean="0"/>
              <a:t>creates a surrogate key with an </a:t>
            </a:r>
            <a:r>
              <a:rPr lang="en-US" sz="2400" b="1" smtClean="0">
                <a:solidFill>
                  <a:srgbClr val="0099CC"/>
                </a:solidFill>
              </a:rPr>
              <a:t>Identity Seed (StartValue)</a:t>
            </a:r>
            <a:r>
              <a:rPr lang="en-US" sz="2400" smtClean="0">
                <a:solidFill>
                  <a:srgbClr val="0099CC"/>
                </a:solidFill>
              </a:rPr>
              <a:t> </a:t>
            </a:r>
            <a:r>
              <a:rPr lang="en-US" sz="2400" smtClean="0"/>
              <a:t>of </a:t>
            </a:r>
            <a:r>
              <a:rPr lang="en-US" sz="2400" b="1" i="1" smtClean="0">
                <a:solidFill>
                  <a:srgbClr val="0099CC"/>
                </a:solidFill>
              </a:rPr>
              <a:t>m</a:t>
            </a:r>
            <a:r>
              <a:rPr lang="en-US" sz="2400" smtClean="0"/>
              <a:t> and an </a:t>
            </a:r>
            <a:r>
              <a:rPr lang="en-US" sz="2400" b="1" smtClean="0">
                <a:solidFill>
                  <a:srgbClr val="0099CC"/>
                </a:solidFill>
              </a:rPr>
              <a:t>Identity Increment</a:t>
            </a:r>
            <a:r>
              <a:rPr lang="en-US" sz="2400" smtClean="0"/>
              <a:t> of </a:t>
            </a:r>
            <a:r>
              <a:rPr lang="en-US" sz="2400" b="1" i="1" smtClean="0">
                <a:solidFill>
                  <a:srgbClr val="0099CC"/>
                </a:solidFill>
              </a:rPr>
              <a:t>n</a:t>
            </a:r>
            <a:r>
              <a:rPr lang="en-US" sz="2400" b="1" smtClean="0"/>
              <a:t>:</a:t>
            </a:r>
          </a:p>
          <a:p>
            <a:pPr lvl="1" eaLnBrk="1" hangingPunct="1">
              <a:buFontTx/>
              <a:buNone/>
            </a:pPr>
            <a:endParaRPr lang="en-US" sz="1800" b="1" smtClean="0">
              <a:solidFill>
                <a:srgbClr val="0099CC"/>
              </a:solidFill>
              <a:latin typeface="Courier New" panose="02070309020205020404" pitchFamily="49" charset="0"/>
            </a:endParaRPr>
          </a:p>
          <a:p>
            <a:pPr lvl="1" eaLnBrk="1" hangingPunct="1">
              <a:buFontTx/>
              <a:buNone/>
            </a:pPr>
            <a:r>
              <a:rPr lang="en-US" sz="1800" b="1" smtClean="0">
                <a:solidFill>
                  <a:srgbClr val="0099CC"/>
                </a:solidFill>
                <a:latin typeface="Courier New" panose="02070309020205020404" pitchFamily="49" charset="0"/>
              </a:rPr>
              <a:t>CREATE TABLE CUSTOMER(</a:t>
            </a:r>
          </a:p>
          <a:p>
            <a:pPr lvl="2" eaLnBrk="1" hangingPunct="1">
              <a:buFontTx/>
              <a:buNone/>
            </a:pPr>
            <a:r>
              <a:rPr lang="en-US" sz="1800" b="1" smtClean="0">
                <a:solidFill>
                  <a:srgbClr val="0099CC"/>
                </a:solidFill>
                <a:latin typeface="Courier New" panose="02070309020205020404" pitchFamily="49" charset="0"/>
              </a:rPr>
              <a:t>CustomerID  int         NOT NULL IDENTITY (1000,1),</a:t>
            </a:r>
          </a:p>
          <a:p>
            <a:pPr lvl="2" eaLnBrk="1" hangingPunct="1">
              <a:buFontTx/>
              <a:buNone/>
            </a:pPr>
            <a:r>
              <a:rPr lang="en-US" sz="1800" b="1" smtClean="0">
                <a:solidFill>
                  <a:srgbClr val="0099CC"/>
                </a:solidFill>
                <a:latin typeface="Courier New" panose="02070309020205020404" pitchFamily="49" charset="0"/>
              </a:rPr>
              <a:t>Name 	     char(25)    NOT NULL,</a:t>
            </a:r>
          </a:p>
          <a:p>
            <a:pPr lvl="2" eaLnBrk="1" hangingPunct="1">
              <a:buFontTx/>
              <a:buNone/>
            </a:pPr>
            <a:r>
              <a:rPr lang="en-US" sz="1800" b="1" smtClean="0">
                <a:solidFill>
                  <a:srgbClr val="0099CC"/>
                </a:solidFill>
                <a:latin typeface="Courier New" panose="02070309020205020404" pitchFamily="49" charset="0"/>
              </a:rPr>
              <a:t>CONSTRAINT  CustomerPK  PRIMARY KEY (CustomerID),</a:t>
            </a:r>
          </a:p>
          <a:p>
            <a:pPr lvl="2" eaLnBrk="1" hangingPunct="1">
              <a:buFontTx/>
              <a:buNone/>
            </a:pPr>
            <a:r>
              <a:rPr lang="en-US" sz="1800" b="1" smtClean="0">
                <a:solidFill>
                  <a:srgbClr val="0099CC"/>
                </a:solidFill>
                <a:latin typeface="Courier New" panose="02070309020205020404" pitchFamily="49" charset="0"/>
              </a:rPr>
              <a:t>CONSTRAINT  CustomerAK1 UNIQUE (Name)</a:t>
            </a:r>
          </a:p>
          <a:p>
            <a:pPr lvl="2" eaLnBrk="1" hangingPunct="1">
              <a:buFontTx/>
              <a:buNone/>
            </a:pPr>
            <a:r>
              <a:rPr lang="en-US" sz="1800" b="1" smtClean="0">
                <a:solidFill>
                  <a:srgbClr val="0099CC"/>
                </a:solidFill>
                <a:latin typeface="Courier New" panose="02070309020205020404" pitchFamily="49" charset="0"/>
              </a:rPr>
              <a:t>);</a:t>
            </a:r>
            <a:endParaRPr lang="en-US" sz="1800" smtClean="0">
              <a:solidFill>
                <a:srgbClr val="0099CC"/>
              </a:solidFill>
            </a:endParaRP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36</a:t>
            </a:fld>
            <a:endParaRPr lang="en-US" smtClean="0"/>
          </a:p>
          <a:p>
            <a:endParaRPr lang="en-US" dirty="0"/>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64821" y="1479573"/>
            <a:ext cx="8191818" cy="4331306"/>
          </a:xfrm>
          <a:prstGeom prst="rect">
            <a:avLst/>
          </a:prstGeom>
        </p:spPr>
      </p:pic>
      <p:sp>
        <p:nvSpPr>
          <p:cNvPr id="51203" name="Rectangle 2"/>
          <p:cNvSpPr>
            <a:spLocks noGrp="1" noChangeArrowheads="1"/>
          </p:cNvSpPr>
          <p:nvPr>
            <p:ph type="title"/>
          </p:nvPr>
        </p:nvSpPr>
        <p:spPr/>
        <p:txBody>
          <a:bodyPr/>
          <a:lstStyle/>
          <a:p>
            <a:pPr eaLnBrk="1" hangingPunct="1"/>
            <a:r>
              <a:rPr lang="en-US" sz="4000" smtClean="0"/>
              <a:t>Creating a View in the</a:t>
            </a:r>
            <a:br>
              <a:rPr lang="en-US" sz="4000" smtClean="0"/>
            </a:br>
            <a:r>
              <a:rPr lang="en-US" sz="2800" smtClean="0"/>
              <a:t>Microsoft SQL Server Management Studio I </a:t>
            </a:r>
            <a:endParaRPr lang="en-US" sz="32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37</a:t>
            </a:fld>
            <a:endParaRPr lang="en-US" smtClean="0"/>
          </a:p>
          <a:p>
            <a:endParaRPr lang="en-US" dirty="0"/>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7201" y="1502432"/>
            <a:ext cx="8229600" cy="4342963"/>
          </a:xfrm>
          <a:prstGeom prst="rect">
            <a:avLst/>
          </a:prstGeom>
        </p:spPr>
      </p:pic>
      <p:sp>
        <p:nvSpPr>
          <p:cNvPr id="52227" name="Rectangle 2"/>
          <p:cNvSpPr>
            <a:spLocks noGrp="1" noChangeArrowheads="1"/>
          </p:cNvSpPr>
          <p:nvPr>
            <p:ph type="title"/>
          </p:nvPr>
        </p:nvSpPr>
        <p:spPr/>
        <p:txBody>
          <a:bodyPr/>
          <a:lstStyle/>
          <a:p>
            <a:pPr eaLnBrk="1" hangingPunct="1"/>
            <a:r>
              <a:rPr lang="en-US" sz="4000" smtClean="0"/>
              <a:t>Creating a View in the</a:t>
            </a:r>
            <a:br>
              <a:rPr lang="en-US" sz="4000" smtClean="0"/>
            </a:br>
            <a:r>
              <a:rPr lang="en-US" sz="2800" smtClean="0"/>
              <a:t>Microsoft SQL Server Management Studio II </a:t>
            </a:r>
            <a:endParaRPr lang="en-US" sz="32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38</a:t>
            </a:fld>
            <a:endParaRPr lang="en-US" smtClean="0"/>
          </a:p>
          <a:p>
            <a:endParaRPr lang="en-US" dirty="0"/>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C:\Users\Auer\AppData\Local\Temp\SNAGHTML152a8bc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726" y="1447800"/>
            <a:ext cx="8197850" cy="4345565"/>
          </a:xfrm>
          <a:prstGeom prst="rect">
            <a:avLst/>
          </a:prstGeom>
          <a:noFill/>
          <a:extLst>
            <a:ext uri="{909E8E84-426E-40DD-AFC4-6F175D3DCCD1}">
              <a14:hiddenFill xmlns:a14="http://schemas.microsoft.com/office/drawing/2010/main">
                <a:solidFill>
                  <a:srgbClr val="FFFFFF"/>
                </a:solidFill>
              </a14:hiddenFill>
            </a:ext>
          </a:extLst>
        </p:spPr>
      </p:pic>
      <p:sp>
        <p:nvSpPr>
          <p:cNvPr id="53251" name="Rectangle 2"/>
          <p:cNvSpPr>
            <a:spLocks noGrp="1" noChangeArrowheads="1"/>
          </p:cNvSpPr>
          <p:nvPr>
            <p:ph type="title"/>
          </p:nvPr>
        </p:nvSpPr>
        <p:spPr/>
        <p:txBody>
          <a:bodyPr/>
          <a:lstStyle/>
          <a:p>
            <a:pPr eaLnBrk="1" hangingPunct="1"/>
            <a:r>
              <a:rPr lang="en-US" sz="4000" smtClean="0"/>
              <a:t>Using a View in the</a:t>
            </a:r>
            <a:br>
              <a:rPr lang="en-US" sz="4000" smtClean="0"/>
            </a:br>
            <a:r>
              <a:rPr lang="en-US" sz="2800" smtClean="0"/>
              <a:t>Microsoft SQL Server Management Studio I </a:t>
            </a:r>
            <a:endParaRPr lang="en-US" sz="32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39</a:t>
            </a:fld>
            <a:endParaRPr lang="en-US" smtClean="0"/>
          </a:p>
          <a:p>
            <a:endParaRPr lang="en-US" dirty="0"/>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t>Introduction</a:t>
            </a:r>
          </a:p>
        </p:txBody>
      </p:sp>
      <p:sp>
        <p:nvSpPr>
          <p:cNvPr id="17411" name="Rectangle 3"/>
          <p:cNvSpPr>
            <a:spLocks noGrp="1" noChangeArrowheads="1"/>
          </p:cNvSpPr>
          <p:nvPr>
            <p:ph type="body" idx="1"/>
          </p:nvPr>
        </p:nvSpPr>
        <p:spPr/>
        <p:txBody>
          <a:bodyPr/>
          <a:lstStyle/>
          <a:p>
            <a:pPr eaLnBrk="1" hangingPunct="1"/>
            <a:r>
              <a:rPr lang="en-US" sz="2400" dirty="0" smtClean="0"/>
              <a:t>There are several versions of SQL Server 2012, of which three are significant for our purposes:</a:t>
            </a:r>
          </a:p>
          <a:p>
            <a:pPr lvl="1" eaLnBrk="1" hangingPunct="1"/>
            <a:r>
              <a:rPr lang="en-US" sz="1800" dirty="0" smtClean="0"/>
              <a:t>Enterprise Edition</a:t>
            </a:r>
            <a:r>
              <a:rPr lang="en-US" sz="1800" dirty="0" smtClean="0">
                <a:cs typeface="Arial" panose="020B0604020202020204" pitchFamily="34" charset="0"/>
              </a:rPr>
              <a:t>—</a:t>
            </a:r>
            <a:r>
              <a:rPr lang="en-US" sz="1800" dirty="0" smtClean="0"/>
              <a:t>This is the most powerful and feature-laden version. It handles up to eight CPU’s, 2 </a:t>
            </a:r>
            <a:r>
              <a:rPr lang="en-US" sz="1800" dirty="0" err="1" smtClean="0"/>
              <a:t>TBytes</a:t>
            </a:r>
            <a:r>
              <a:rPr lang="en-US" sz="1800" dirty="0" smtClean="0"/>
              <a:t> of memory and a maximum database size of 524 Petabytes (</a:t>
            </a:r>
            <a:r>
              <a:rPr lang="en-US" sz="1800" dirty="0" err="1" smtClean="0"/>
              <a:t>PBytes</a:t>
            </a:r>
            <a:r>
              <a:rPr lang="en-US" sz="1800" dirty="0" smtClean="0"/>
              <a:t>). It includes full data warehouse capabilities.</a:t>
            </a:r>
          </a:p>
          <a:p>
            <a:pPr lvl="1" eaLnBrk="1" hangingPunct="1"/>
            <a:r>
              <a:rPr lang="en-US" sz="1800" dirty="0" smtClean="0"/>
              <a:t>Standard Edition</a:t>
            </a:r>
            <a:r>
              <a:rPr lang="en-US" sz="1800" dirty="0" smtClean="0">
                <a:cs typeface="Arial" panose="020B0604020202020204" pitchFamily="34" charset="0"/>
              </a:rPr>
              <a:t>—</a:t>
            </a:r>
            <a:r>
              <a:rPr lang="en-US" sz="1800" dirty="0" smtClean="0"/>
              <a:t>This is the basic commercial version. It handles up to four CPUs, 64 </a:t>
            </a:r>
            <a:r>
              <a:rPr lang="en-US" sz="1800" dirty="0" err="1" smtClean="0"/>
              <a:t>GBytes</a:t>
            </a:r>
            <a:r>
              <a:rPr lang="en-US" sz="1800" dirty="0" smtClean="0"/>
              <a:t> of memory and a maximum database size of 524 </a:t>
            </a:r>
            <a:r>
              <a:rPr lang="en-US" sz="1800" dirty="0" err="1" smtClean="0"/>
              <a:t>PBytes</a:t>
            </a:r>
            <a:r>
              <a:rPr lang="en-US" sz="1800" dirty="0" smtClean="0"/>
              <a:t>. It has limited data warehouse capabilities.</a:t>
            </a:r>
          </a:p>
          <a:p>
            <a:pPr lvl="1" eaLnBrk="1" hangingPunct="1"/>
            <a:r>
              <a:rPr lang="en-US" sz="1800" dirty="0" smtClean="0"/>
              <a:t>Express Edition</a:t>
            </a:r>
            <a:r>
              <a:rPr lang="en-US" sz="1800" dirty="0" smtClean="0">
                <a:cs typeface="Arial" panose="020B0604020202020204" pitchFamily="34" charset="0"/>
              </a:rPr>
              <a:t>—</a:t>
            </a:r>
            <a:r>
              <a:rPr lang="en-US" sz="1800" dirty="0" smtClean="0"/>
              <a:t>This free, feature-limited version is available for download. It supports one CPU, one </a:t>
            </a:r>
            <a:r>
              <a:rPr lang="en-US" sz="1800" dirty="0" err="1" smtClean="0"/>
              <a:t>GByte</a:t>
            </a:r>
            <a:r>
              <a:rPr lang="en-US" sz="1800" dirty="0" smtClean="0"/>
              <a:t> of memory, and a maximum database size of 10 </a:t>
            </a:r>
            <a:r>
              <a:rPr lang="en-US" sz="1800" dirty="0" err="1" smtClean="0"/>
              <a:t>GBytes</a:t>
            </a:r>
            <a:r>
              <a:rPr lang="en-US" sz="1800" dirty="0" smtClean="0"/>
              <a:t>. Despite its limitations, it is a great learning tool when the Express Advanced version, which includes the SQL Server 2012 Management Studio and a basic reporting services package, is used.</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4</a:t>
            </a:fld>
            <a:endParaRPr lang="en-US" smtClean="0"/>
          </a:p>
          <a:p>
            <a:endParaRPr lang="en-US" dirty="0"/>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14674" y="1493202"/>
            <a:ext cx="2809765" cy="4678997"/>
          </a:xfrm>
          <a:prstGeom prst="rect">
            <a:avLst/>
          </a:prstGeom>
        </p:spPr>
      </p:pic>
      <p:sp>
        <p:nvSpPr>
          <p:cNvPr id="54275" name="Rectangle 2"/>
          <p:cNvSpPr>
            <a:spLocks noGrp="1" noChangeArrowheads="1"/>
          </p:cNvSpPr>
          <p:nvPr>
            <p:ph type="title"/>
          </p:nvPr>
        </p:nvSpPr>
        <p:spPr/>
        <p:txBody>
          <a:bodyPr/>
          <a:lstStyle/>
          <a:p>
            <a:pPr eaLnBrk="1" hangingPunct="1"/>
            <a:r>
              <a:rPr lang="en-US" sz="4000" smtClean="0"/>
              <a:t>Using a View in the</a:t>
            </a:r>
            <a:br>
              <a:rPr lang="en-US" sz="4000" smtClean="0"/>
            </a:br>
            <a:r>
              <a:rPr lang="en-US" sz="2800" smtClean="0"/>
              <a:t>Microsoft SQL Server Management Studio II </a:t>
            </a:r>
            <a:endParaRPr lang="en-US" sz="32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40</a:t>
            </a:fld>
            <a:endParaRPr lang="en-US" smtClean="0"/>
          </a:p>
          <a:p>
            <a:endParaRPr lang="en-US" dirty="0"/>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smtClean="0"/>
              <a:t>Application Logic I</a:t>
            </a:r>
          </a:p>
        </p:txBody>
      </p:sp>
      <p:sp>
        <p:nvSpPr>
          <p:cNvPr id="55299" name="Rectangle 3"/>
          <p:cNvSpPr>
            <a:spLocks noGrp="1" noChangeArrowheads="1"/>
          </p:cNvSpPr>
          <p:nvPr>
            <p:ph type="body" idx="1"/>
          </p:nvPr>
        </p:nvSpPr>
        <p:spPr/>
        <p:txBody>
          <a:bodyPr/>
          <a:lstStyle/>
          <a:p>
            <a:pPr eaLnBrk="1" hangingPunct="1"/>
            <a:r>
              <a:rPr lang="en-US" sz="2800" smtClean="0"/>
              <a:t>SQL Server database applications can be processed using: </a:t>
            </a:r>
          </a:p>
          <a:p>
            <a:pPr lvl="1" eaLnBrk="1" hangingPunct="1"/>
            <a:r>
              <a:rPr lang="en-US" sz="2400" smtClean="0"/>
              <a:t>A programming language, e.g., C# .NET, C++. NET, Visual Basic.NET, to invoke SQL Server DBMS commands</a:t>
            </a:r>
          </a:p>
          <a:p>
            <a:pPr lvl="1" eaLnBrk="1" hangingPunct="1"/>
            <a:r>
              <a:rPr lang="en-US" sz="2400" smtClean="0"/>
              <a:t>PowerShell and the sqlps utility to invoke database commands stored in .sql files</a:t>
            </a:r>
          </a:p>
          <a:p>
            <a:pPr lvl="1" eaLnBrk="1" hangingPunct="1"/>
            <a:r>
              <a:rPr lang="en-US" sz="2400" smtClean="0"/>
              <a:t>The Microsoft SQL Server Management Studio to invoke database commands stored in .sql files</a:t>
            </a:r>
          </a:p>
          <a:p>
            <a:pPr lvl="1" eaLnBrk="1" hangingPunct="1"/>
            <a:r>
              <a:rPr lang="en-US" sz="2400" smtClean="0"/>
              <a:t>Stored procedures</a:t>
            </a:r>
          </a:p>
          <a:p>
            <a:pPr lvl="1" eaLnBrk="1" hangingPunct="1"/>
            <a:r>
              <a:rPr lang="en-US" sz="2400" smtClean="0"/>
              <a:t>Triggers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41</a:t>
            </a:fld>
            <a:endParaRPr lang="en-US" smtClean="0"/>
          </a:p>
          <a:p>
            <a:endParaRPr lang="en-US" dirty="0"/>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smtClean="0"/>
              <a:t>Application Logic II</a:t>
            </a:r>
          </a:p>
        </p:txBody>
      </p:sp>
      <p:sp>
        <p:nvSpPr>
          <p:cNvPr id="56323" name="Rectangle 3"/>
          <p:cNvSpPr>
            <a:spLocks noGrp="1" noChangeArrowheads="1"/>
          </p:cNvSpPr>
          <p:nvPr>
            <p:ph type="body" idx="1"/>
          </p:nvPr>
        </p:nvSpPr>
        <p:spPr/>
        <p:txBody>
          <a:bodyPr/>
          <a:lstStyle/>
          <a:p>
            <a:pPr eaLnBrk="1" hangingPunct="1"/>
            <a:r>
              <a:rPr lang="en-US" sz="2800" smtClean="0"/>
              <a:t>SQL Server implements a version of the standard SQL/Persistent Stored Modules (SQL/PSM)</a:t>
            </a:r>
          </a:p>
          <a:p>
            <a:pPr eaLnBrk="1" hangingPunct="1"/>
            <a:r>
              <a:rPr lang="en-US" sz="2800" smtClean="0"/>
              <a:t>SQL Server’s variant is called Transact-SQL (T-SQL)</a:t>
            </a:r>
            <a:endParaRPr lang="en-US" sz="24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42</a:t>
            </a:fld>
            <a:endParaRPr lang="en-US" smtClean="0"/>
          </a:p>
          <a:p>
            <a:endParaRPr lang="en-US" dirty="0"/>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smtClean="0"/>
              <a:t>Application Logic:</a:t>
            </a:r>
            <a:br>
              <a:rPr lang="en-US" smtClean="0"/>
            </a:br>
            <a:r>
              <a:rPr lang="en-US" sz="3600" smtClean="0"/>
              <a:t>T-SQL Control of Flow Statements</a:t>
            </a:r>
          </a:p>
        </p:txBody>
      </p:sp>
      <p:sp>
        <p:nvSpPr>
          <p:cNvPr id="57347" name="Rectangle 3"/>
          <p:cNvSpPr>
            <a:spLocks noGrp="1" noChangeArrowheads="1"/>
          </p:cNvSpPr>
          <p:nvPr>
            <p:ph type="body" idx="1"/>
          </p:nvPr>
        </p:nvSpPr>
        <p:spPr>
          <a:xfrm>
            <a:off x="457200" y="1600200"/>
            <a:ext cx="2971800" cy="4525963"/>
          </a:xfrm>
        </p:spPr>
        <p:txBody>
          <a:bodyPr/>
          <a:lstStyle/>
          <a:p>
            <a:pPr eaLnBrk="1" hangingPunct="1"/>
            <a:r>
              <a:rPr lang="en-US" sz="2800" smtClean="0"/>
              <a:t>IF…ELSE</a:t>
            </a:r>
          </a:p>
          <a:p>
            <a:pPr eaLnBrk="1" hangingPunct="1"/>
            <a:r>
              <a:rPr lang="en-US" sz="2800" smtClean="0"/>
              <a:t>BEGIN</a:t>
            </a:r>
            <a:r>
              <a:rPr lang="en-US" sz="2800" smtClean="0">
                <a:cs typeface="Arial" panose="020B0604020202020204" pitchFamily="34" charset="0"/>
              </a:rPr>
              <a:t>…</a:t>
            </a:r>
            <a:r>
              <a:rPr lang="en-US" sz="2800" smtClean="0"/>
              <a:t>END</a:t>
            </a:r>
          </a:p>
          <a:p>
            <a:pPr eaLnBrk="1" hangingPunct="1"/>
            <a:r>
              <a:rPr lang="en-US" sz="2800" smtClean="0"/>
              <a:t>WHILE</a:t>
            </a:r>
          </a:p>
          <a:p>
            <a:pPr eaLnBrk="1" hangingPunct="1"/>
            <a:r>
              <a:rPr lang="en-US" sz="2800" smtClean="0"/>
              <a:t>RETURN</a:t>
            </a:r>
            <a:endParaRPr lang="en-US" sz="2400" smtClean="0"/>
          </a:p>
        </p:txBody>
      </p:sp>
      <p:pic>
        <p:nvPicPr>
          <p:cNvPr id="5734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8400" y="1484313"/>
            <a:ext cx="4140200" cy="291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5063" y="4418013"/>
            <a:ext cx="4325937" cy="190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43</a:t>
            </a:fld>
            <a:endParaRPr lang="en-US" smtClean="0"/>
          </a:p>
          <a:p>
            <a:endParaRPr lang="en-US" dirty="0"/>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smtClean="0"/>
              <a:t>Application Logic:</a:t>
            </a:r>
            <a:br>
              <a:rPr lang="en-US" smtClean="0"/>
            </a:br>
            <a:r>
              <a:rPr lang="en-US" sz="3600" smtClean="0"/>
              <a:t>T-SQL Cursor Statements</a:t>
            </a:r>
          </a:p>
        </p:txBody>
      </p:sp>
      <p:sp>
        <p:nvSpPr>
          <p:cNvPr id="58371" name="Rectangle 3"/>
          <p:cNvSpPr>
            <a:spLocks noGrp="1" noChangeArrowheads="1"/>
          </p:cNvSpPr>
          <p:nvPr>
            <p:ph type="body" idx="1"/>
          </p:nvPr>
        </p:nvSpPr>
        <p:spPr>
          <a:xfrm>
            <a:off x="457200" y="1600200"/>
            <a:ext cx="3886200" cy="4525963"/>
          </a:xfrm>
        </p:spPr>
        <p:txBody>
          <a:bodyPr/>
          <a:lstStyle/>
          <a:p>
            <a:pPr eaLnBrk="1" hangingPunct="1"/>
            <a:r>
              <a:rPr lang="en-US" sz="2800" smtClean="0"/>
              <a:t>DECLARE CURSOR</a:t>
            </a:r>
          </a:p>
          <a:p>
            <a:pPr eaLnBrk="1" hangingPunct="1"/>
            <a:r>
              <a:rPr lang="en-US" sz="2800" smtClean="0"/>
              <a:t>OPEN</a:t>
            </a:r>
          </a:p>
          <a:p>
            <a:pPr eaLnBrk="1" hangingPunct="1"/>
            <a:r>
              <a:rPr lang="en-US" sz="2800" smtClean="0"/>
              <a:t>FETCH</a:t>
            </a:r>
          </a:p>
          <a:p>
            <a:pPr eaLnBrk="1" hangingPunct="1"/>
            <a:r>
              <a:rPr lang="en-US" sz="2800" smtClean="0"/>
              <a:t>CLOSE</a:t>
            </a:r>
          </a:p>
          <a:p>
            <a:pPr eaLnBrk="1" hangingPunct="1"/>
            <a:r>
              <a:rPr lang="en-US" sz="2800" smtClean="0"/>
              <a:t>DEALLOCATE</a:t>
            </a:r>
          </a:p>
        </p:txBody>
      </p:sp>
      <p:pic>
        <p:nvPicPr>
          <p:cNvPr id="5837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600200"/>
            <a:ext cx="3606800" cy="191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3292475"/>
            <a:ext cx="4267200" cy="23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44</a:t>
            </a:fld>
            <a:endParaRPr lang="en-US" smtClean="0"/>
          </a:p>
          <a:p>
            <a:endParaRPr lang="en-US" dirty="0"/>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smtClean="0"/>
              <a:t>Application Logic:</a:t>
            </a:r>
            <a:br>
              <a:rPr lang="en-US" smtClean="0"/>
            </a:br>
            <a:r>
              <a:rPr lang="en-US" sz="3600" smtClean="0"/>
              <a:t>T-SQL Output Statements</a:t>
            </a:r>
          </a:p>
        </p:txBody>
      </p:sp>
      <p:sp>
        <p:nvSpPr>
          <p:cNvPr id="59395" name="Rectangle 3"/>
          <p:cNvSpPr>
            <a:spLocks noGrp="1" noChangeArrowheads="1"/>
          </p:cNvSpPr>
          <p:nvPr>
            <p:ph type="body" idx="1"/>
          </p:nvPr>
        </p:nvSpPr>
        <p:spPr>
          <a:xfrm>
            <a:off x="457200" y="1600200"/>
            <a:ext cx="3886200" cy="4525963"/>
          </a:xfrm>
        </p:spPr>
        <p:txBody>
          <a:bodyPr/>
          <a:lstStyle/>
          <a:p>
            <a:pPr eaLnBrk="1" hangingPunct="1"/>
            <a:r>
              <a:rPr lang="en-US" sz="2800" smtClean="0"/>
              <a:t>PRINT</a:t>
            </a:r>
          </a:p>
          <a:p>
            <a:pPr eaLnBrk="1" hangingPunct="1"/>
            <a:r>
              <a:rPr lang="en-US" sz="2800" smtClean="0"/>
              <a:t>CONVERT Function</a:t>
            </a:r>
          </a:p>
        </p:txBody>
      </p:sp>
      <p:pic>
        <p:nvPicPr>
          <p:cNvPr id="5939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600200"/>
            <a:ext cx="3606800" cy="191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3292475"/>
            <a:ext cx="4267200" cy="23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45</a:t>
            </a:fld>
            <a:endParaRPr lang="en-US" smtClean="0"/>
          </a:p>
          <a:p>
            <a:endParaRPr lang="en-US" dirty="0"/>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sz="4000" smtClean="0"/>
              <a:t>SQL/Persistent Stored Modules (SSL/PSM)</a:t>
            </a:r>
          </a:p>
        </p:txBody>
      </p:sp>
      <p:sp>
        <p:nvSpPr>
          <p:cNvPr id="62467" name="Rectangle 3"/>
          <p:cNvSpPr>
            <a:spLocks noGrp="1" noChangeArrowheads="1"/>
          </p:cNvSpPr>
          <p:nvPr>
            <p:ph type="body" idx="1"/>
          </p:nvPr>
        </p:nvSpPr>
        <p:spPr/>
        <p:txBody>
          <a:bodyPr/>
          <a:lstStyle/>
          <a:p>
            <a:pPr eaLnBrk="1" hangingPunct="1"/>
            <a:r>
              <a:rPr lang="en-US" sz="2400" b="1" dirty="0" smtClean="0">
                <a:solidFill>
                  <a:srgbClr val="0099CC"/>
                </a:solidFill>
              </a:rPr>
              <a:t>SQL/Persistent Stored Modules (SQL/PSM) </a:t>
            </a:r>
            <a:r>
              <a:rPr lang="en-US" sz="2400" dirty="0" smtClean="0"/>
              <a:t>is an ANSI/ISO standard for embedding procedural programming functionality into SQL</a:t>
            </a:r>
          </a:p>
          <a:p>
            <a:pPr eaLnBrk="1" hangingPunct="1"/>
            <a:r>
              <a:rPr lang="en-US" sz="2400" dirty="0" smtClean="0"/>
              <a:t>Each DBMS product implements SQL/PSM in a different way, with some closer to the standard than others.</a:t>
            </a:r>
          </a:p>
          <a:p>
            <a:pPr lvl="1" eaLnBrk="1" hangingPunct="1"/>
            <a:r>
              <a:rPr lang="en-US" sz="2000" dirty="0" smtClean="0"/>
              <a:t>Microsoft SQL Server 2012 calls its version </a:t>
            </a:r>
            <a:r>
              <a:rPr lang="en-US" sz="2000" b="1" dirty="0" smtClean="0">
                <a:solidFill>
                  <a:srgbClr val="0099CC"/>
                </a:solidFill>
              </a:rPr>
              <a:t>Transact-SQL (T-SQL)</a:t>
            </a:r>
            <a:r>
              <a:rPr lang="en-US" sz="2000" dirty="0" smtClean="0"/>
              <a:t>.</a:t>
            </a:r>
            <a:endParaRPr lang="en-US" sz="2000" b="1" dirty="0" smtClean="0">
              <a:solidFill>
                <a:srgbClr val="0099CC"/>
              </a:solidFill>
            </a:endParaRPr>
          </a:p>
          <a:p>
            <a:pPr lvl="1" eaLnBrk="1" hangingPunct="1"/>
            <a:r>
              <a:rPr lang="en-US" sz="2000" dirty="0" smtClean="0"/>
              <a:t>Oracle Database 11g Release 2 calls its variant </a:t>
            </a:r>
            <a:r>
              <a:rPr lang="en-US" sz="2000" b="1" dirty="0" smtClean="0">
                <a:solidFill>
                  <a:srgbClr val="0099CC"/>
                </a:solidFill>
              </a:rPr>
              <a:t>Procedural Language/SQL (PL/SQL)</a:t>
            </a:r>
            <a:r>
              <a:rPr lang="en-US" sz="1400" dirty="0" smtClean="0"/>
              <a:t>.</a:t>
            </a:r>
            <a:endParaRPr lang="en-US" sz="1400" b="1" dirty="0" smtClean="0">
              <a:solidFill>
                <a:srgbClr val="0099CC"/>
              </a:solidFill>
              <a:latin typeface="Courier New" panose="02070309020205020404" pitchFamily="49" charset="0"/>
              <a:cs typeface="Courier New" panose="02070309020205020404" pitchFamily="49" charset="0"/>
            </a:endParaRPr>
          </a:p>
          <a:p>
            <a:pPr lvl="1" eaLnBrk="1" hangingPunct="1"/>
            <a:r>
              <a:rPr lang="en-US" sz="2000" dirty="0" smtClean="0"/>
              <a:t>MySQL 5.6 implements SQL/PSM, but has no special name for its variant of SQL.</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7-</a:t>
            </a:r>
            <a:fld id="{9986268D-5304-469B-BEE6-DBE66B561B97}" type="slidenum">
              <a:rPr lang="en-US" smtClean="0"/>
              <a:pPr/>
              <a:t>46</a:t>
            </a:fld>
            <a:endParaRPr lang="en-US" smtClean="0"/>
          </a:p>
          <a:p>
            <a:endParaRPr lang="en-US"/>
          </a:p>
        </p:txBody>
      </p:sp>
    </p:spTree>
    <p:extLst>
      <p:ext uri="{BB962C8B-B14F-4D97-AF65-F5344CB8AC3E}">
        <p14:creationId xmlns:p14="http://schemas.microsoft.com/office/powerpoint/2010/main" val="2541899697"/>
      </p:ext>
    </p:extLst>
  </p:cSld>
  <p:clrMapOvr>
    <a:masterClrMapping/>
  </p:clrMapOvr>
  <p:transition>
    <p:pull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2467">
                                            <p:txEl>
                                              <p:pRg st="0" end="0"/>
                                            </p:txEl>
                                          </p:spTgt>
                                        </p:tgtEl>
                                        <p:attrNameLst>
                                          <p:attrName>style.visibility</p:attrName>
                                        </p:attrNameLst>
                                      </p:cBhvr>
                                      <p:to>
                                        <p:strVal val="visible"/>
                                      </p:to>
                                    </p:set>
                                    <p:animEffect transition="in" filter="slide(fromBottom)">
                                      <p:cBhvr>
                                        <p:cTn id="7" dur="500"/>
                                        <p:tgtEl>
                                          <p:spTgt spid="624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62467">
                                            <p:txEl>
                                              <p:pRg st="1" end="1"/>
                                            </p:txEl>
                                          </p:spTgt>
                                        </p:tgtEl>
                                        <p:attrNameLst>
                                          <p:attrName>style.visibility</p:attrName>
                                        </p:attrNameLst>
                                      </p:cBhvr>
                                      <p:to>
                                        <p:strVal val="visible"/>
                                      </p:to>
                                    </p:set>
                                    <p:animEffect transition="in" filter="slide(fromBottom)">
                                      <p:cBhvr>
                                        <p:cTn id="12" dur="500"/>
                                        <p:tgtEl>
                                          <p:spTgt spid="62467">
                                            <p:txEl>
                                              <p:pRg st="1" end="1"/>
                                            </p:tx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62467">
                                            <p:txEl>
                                              <p:pRg st="2" end="2"/>
                                            </p:txEl>
                                          </p:spTgt>
                                        </p:tgtEl>
                                        <p:attrNameLst>
                                          <p:attrName>style.visibility</p:attrName>
                                        </p:attrNameLst>
                                      </p:cBhvr>
                                      <p:to>
                                        <p:strVal val="visible"/>
                                      </p:to>
                                    </p:set>
                                    <p:animEffect transition="in" filter="slide(fromBottom)">
                                      <p:cBhvr>
                                        <p:cTn id="15" dur="500"/>
                                        <p:tgtEl>
                                          <p:spTgt spid="62467">
                                            <p:txEl>
                                              <p:pRg st="2" end="2"/>
                                            </p:txEl>
                                          </p:spTgt>
                                        </p:tgtEl>
                                      </p:cBhvr>
                                    </p:animEffect>
                                  </p:childTnLst>
                                </p:cTn>
                              </p:par>
                              <p:par>
                                <p:cTn id="16" presetID="12" presetClass="entr" presetSubtype="4" fill="hold" grpId="0" nodeType="withEffect">
                                  <p:stCondLst>
                                    <p:cond delay="0"/>
                                  </p:stCondLst>
                                  <p:childTnLst>
                                    <p:set>
                                      <p:cBhvr>
                                        <p:cTn id="17" dur="1" fill="hold">
                                          <p:stCondLst>
                                            <p:cond delay="0"/>
                                          </p:stCondLst>
                                        </p:cTn>
                                        <p:tgtEl>
                                          <p:spTgt spid="62467">
                                            <p:txEl>
                                              <p:pRg st="3" end="3"/>
                                            </p:txEl>
                                          </p:spTgt>
                                        </p:tgtEl>
                                        <p:attrNameLst>
                                          <p:attrName>style.visibility</p:attrName>
                                        </p:attrNameLst>
                                      </p:cBhvr>
                                      <p:to>
                                        <p:strVal val="visible"/>
                                      </p:to>
                                    </p:set>
                                    <p:animEffect transition="in" filter="slide(fromBottom)">
                                      <p:cBhvr>
                                        <p:cTn id="18" dur="500"/>
                                        <p:tgtEl>
                                          <p:spTgt spid="62467">
                                            <p:txEl>
                                              <p:pRg st="3" end="3"/>
                                            </p:txEl>
                                          </p:spTgt>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62467">
                                            <p:txEl>
                                              <p:pRg st="4" end="4"/>
                                            </p:txEl>
                                          </p:spTgt>
                                        </p:tgtEl>
                                        <p:attrNameLst>
                                          <p:attrName>style.visibility</p:attrName>
                                        </p:attrNameLst>
                                      </p:cBhvr>
                                      <p:to>
                                        <p:strVal val="visible"/>
                                      </p:to>
                                    </p:set>
                                    <p:animEffect transition="in" filter="slide(fromBottom)">
                                      <p:cBhvr>
                                        <p:cTn id="21" dur="500"/>
                                        <p:tgtEl>
                                          <p:spTgt spid="6246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build="p"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dirty="0" smtClean="0"/>
              <a:t>User-Defined Functions I</a:t>
            </a:r>
          </a:p>
        </p:txBody>
      </p:sp>
      <p:sp>
        <p:nvSpPr>
          <p:cNvPr id="64515" name="Rectangle 3"/>
          <p:cNvSpPr>
            <a:spLocks noGrp="1" noChangeArrowheads="1"/>
          </p:cNvSpPr>
          <p:nvPr>
            <p:ph type="body" idx="1"/>
          </p:nvPr>
        </p:nvSpPr>
        <p:spPr>
          <a:xfrm>
            <a:off x="457200" y="1600200"/>
            <a:ext cx="8229600" cy="4525963"/>
          </a:xfrm>
        </p:spPr>
        <p:txBody>
          <a:bodyPr/>
          <a:lstStyle/>
          <a:p>
            <a:pPr eaLnBrk="1" hangingPunct="1">
              <a:defRPr/>
            </a:pPr>
            <a:r>
              <a:rPr lang="en-US" sz="2400" dirty="0" smtClean="0"/>
              <a:t>A </a:t>
            </a:r>
            <a:r>
              <a:rPr lang="en-US" sz="2400" dirty="0" smtClean="0">
                <a:solidFill>
                  <a:srgbClr val="0099CC"/>
                </a:solidFill>
              </a:rPr>
              <a:t>user-defined function (stored function)</a:t>
            </a:r>
            <a:r>
              <a:rPr lang="en-US" sz="2400" dirty="0" smtClean="0"/>
              <a:t> is a stored set of SQL statements that:</a:t>
            </a:r>
          </a:p>
          <a:p>
            <a:pPr lvl="1"/>
            <a:r>
              <a:rPr lang="en-US" sz="2000" dirty="0" smtClean="0"/>
              <a:t>is </a:t>
            </a:r>
            <a:r>
              <a:rPr lang="en-US" sz="2000" i="1" dirty="0">
                <a:solidFill>
                  <a:srgbClr val="0099CC"/>
                </a:solidFill>
              </a:rPr>
              <a:t>called by name </a:t>
            </a:r>
            <a:r>
              <a:rPr lang="en-US" sz="2000" dirty="0"/>
              <a:t>from another SQL </a:t>
            </a:r>
            <a:r>
              <a:rPr lang="en-US" sz="2000" dirty="0" smtClean="0"/>
              <a:t>statement</a:t>
            </a:r>
            <a:endParaRPr lang="en-US" sz="2000" dirty="0"/>
          </a:p>
          <a:p>
            <a:pPr lvl="1"/>
            <a:r>
              <a:rPr lang="en-US" sz="2000" dirty="0" smtClean="0"/>
              <a:t>may </a:t>
            </a:r>
            <a:r>
              <a:rPr lang="en-US" sz="2000" dirty="0"/>
              <a:t>have </a:t>
            </a:r>
            <a:r>
              <a:rPr lang="en-US" sz="2000" i="1" dirty="0">
                <a:solidFill>
                  <a:srgbClr val="0099CC"/>
                </a:solidFill>
              </a:rPr>
              <a:t>input parameters </a:t>
            </a:r>
            <a:r>
              <a:rPr lang="en-US" sz="2000" dirty="0"/>
              <a:t>passed to it by the calling SQL statement, and</a:t>
            </a:r>
          </a:p>
          <a:p>
            <a:pPr lvl="1"/>
            <a:r>
              <a:rPr lang="en-US" sz="2000" i="1" dirty="0" smtClean="0">
                <a:solidFill>
                  <a:srgbClr val="0099CC"/>
                </a:solidFill>
              </a:rPr>
              <a:t>returns </a:t>
            </a:r>
            <a:r>
              <a:rPr lang="en-US" sz="2000" i="1" dirty="0">
                <a:solidFill>
                  <a:srgbClr val="0099CC"/>
                </a:solidFill>
              </a:rPr>
              <a:t>an output value </a:t>
            </a:r>
            <a:r>
              <a:rPr lang="en-US" sz="2000" dirty="0"/>
              <a:t>to the SQL statement </a:t>
            </a:r>
            <a:r>
              <a:rPr lang="en-US" sz="2000" dirty="0" smtClean="0"/>
              <a:t>that </a:t>
            </a:r>
            <a:r>
              <a:rPr lang="en-US" sz="2000" dirty="0"/>
              <a:t>called the function</a:t>
            </a:r>
            <a:r>
              <a:rPr lang="en-US" sz="2000" dirty="0" smtClean="0"/>
              <a:t>.</a:t>
            </a:r>
            <a:endParaRPr lang="en-US" sz="5400"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7-</a:t>
            </a:r>
            <a:fld id="{9986268D-5304-469B-BEE6-DBE66B561B97}" type="slidenum">
              <a:rPr lang="en-US" smtClean="0"/>
              <a:pPr/>
              <a:t>47</a:t>
            </a:fld>
            <a:endParaRPr lang="en-US" smtClean="0"/>
          </a:p>
          <a:p>
            <a:endParaRPr lang="en-US"/>
          </a:p>
        </p:txBody>
      </p:sp>
      <p:pic>
        <p:nvPicPr>
          <p:cNvPr id="4" name="Picture 3"/>
          <p:cNvPicPr>
            <a:picLocks noChangeAspect="1"/>
          </p:cNvPicPr>
          <p:nvPr/>
        </p:nvPicPr>
        <p:blipFill>
          <a:blip r:embed="rId3"/>
          <a:stretch>
            <a:fillRect/>
          </a:stretch>
        </p:blipFill>
        <p:spPr>
          <a:xfrm>
            <a:off x="609600" y="4495799"/>
            <a:ext cx="7924800" cy="1148861"/>
          </a:xfrm>
          <a:prstGeom prst="rect">
            <a:avLst/>
          </a:prstGeom>
        </p:spPr>
      </p:pic>
    </p:spTree>
    <p:extLst>
      <p:ext uri="{BB962C8B-B14F-4D97-AF65-F5344CB8AC3E}">
        <p14:creationId xmlns:p14="http://schemas.microsoft.com/office/powerpoint/2010/main" val="4087822069"/>
      </p:ext>
    </p:extLst>
  </p:cSld>
  <p:clrMapOvr>
    <a:masterClrMapping/>
  </p:clrMapOvr>
  <p:transition>
    <p:pull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animEffect transition="in" filter="slide(fromBottom)">
                                      <p:cBhvr>
                                        <p:cTn id="7" dur="500"/>
                                        <p:tgtEl>
                                          <p:spTgt spid="64515">
                                            <p:txEl>
                                              <p:pRg st="0" end="0"/>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64515">
                                            <p:txEl>
                                              <p:pRg st="1" end="1"/>
                                            </p:txEl>
                                          </p:spTgt>
                                        </p:tgtEl>
                                        <p:attrNameLst>
                                          <p:attrName>style.visibility</p:attrName>
                                        </p:attrNameLst>
                                      </p:cBhvr>
                                      <p:to>
                                        <p:strVal val="visible"/>
                                      </p:to>
                                    </p:set>
                                    <p:animEffect transition="in" filter="slide(fromBottom)">
                                      <p:cBhvr>
                                        <p:cTn id="10" dur="500"/>
                                        <p:tgtEl>
                                          <p:spTgt spid="64515">
                                            <p:txEl>
                                              <p:pRg st="1" end="1"/>
                                            </p:txEl>
                                          </p:spTgt>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64515">
                                            <p:txEl>
                                              <p:pRg st="2" end="2"/>
                                            </p:txEl>
                                          </p:spTgt>
                                        </p:tgtEl>
                                        <p:attrNameLst>
                                          <p:attrName>style.visibility</p:attrName>
                                        </p:attrNameLst>
                                      </p:cBhvr>
                                      <p:to>
                                        <p:strVal val="visible"/>
                                      </p:to>
                                    </p:set>
                                    <p:animEffect transition="in" filter="slide(fromBottom)">
                                      <p:cBhvr>
                                        <p:cTn id="13" dur="500"/>
                                        <p:tgtEl>
                                          <p:spTgt spid="64515">
                                            <p:txEl>
                                              <p:pRg st="2" end="2"/>
                                            </p:txEl>
                                          </p:spTgt>
                                        </p:tgtEl>
                                      </p:cBhvr>
                                    </p:animEffect>
                                  </p:childTnLst>
                                </p:cTn>
                              </p:par>
                              <p:par>
                                <p:cTn id="14" presetID="12" presetClass="entr" presetSubtype="4" fill="hold" grpId="0" nodeType="withEffect">
                                  <p:stCondLst>
                                    <p:cond delay="0"/>
                                  </p:stCondLst>
                                  <p:childTnLst>
                                    <p:set>
                                      <p:cBhvr>
                                        <p:cTn id="15" dur="1" fill="hold">
                                          <p:stCondLst>
                                            <p:cond delay="0"/>
                                          </p:stCondLst>
                                        </p:cTn>
                                        <p:tgtEl>
                                          <p:spTgt spid="64515">
                                            <p:txEl>
                                              <p:pRg st="3" end="3"/>
                                            </p:txEl>
                                          </p:spTgt>
                                        </p:tgtEl>
                                        <p:attrNameLst>
                                          <p:attrName>style.visibility</p:attrName>
                                        </p:attrNameLst>
                                      </p:cBhvr>
                                      <p:to>
                                        <p:strVal val="visible"/>
                                      </p:to>
                                    </p:set>
                                    <p:animEffect transition="in" filter="slide(fromBottom)">
                                      <p:cBhvr>
                                        <p:cTn id="16" dur="500"/>
                                        <p:tgtEl>
                                          <p:spTgt spid="645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build="p"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64411" y="1524000"/>
            <a:ext cx="7946189" cy="4267200"/>
          </a:xfrm>
          <a:prstGeom prst="rect">
            <a:avLst/>
          </a:prstGeom>
        </p:spPr>
      </p:pic>
      <p:sp>
        <p:nvSpPr>
          <p:cNvPr id="51202" name="Rectangle 2"/>
          <p:cNvSpPr>
            <a:spLocks noGrp="1" noChangeArrowheads="1"/>
          </p:cNvSpPr>
          <p:nvPr>
            <p:ph type="title"/>
          </p:nvPr>
        </p:nvSpPr>
        <p:spPr/>
        <p:txBody>
          <a:bodyPr/>
          <a:lstStyle/>
          <a:p>
            <a:pPr eaLnBrk="1" hangingPunct="1"/>
            <a:r>
              <a:rPr lang="en-US" dirty="0" smtClean="0"/>
              <a:t>User-Defined Functions II</a:t>
            </a:r>
            <a:br>
              <a:rPr lang="en-US" dirty="0" smtClean="0"/>
            </a:br>
            <a:r>
              <a:rPr lang="en-US" sz="3200" dirty="0" smtClean="0"/>
              <a:t>The </a:t>
            </a:r>
            <a:r>
              <a:rPr lang="en-US" sz="3200" i="1" dirty="0" err="1" smtClean="0"/>
              <a:t>FirstNameFirst</a:t>
            </a:r>
            <a:r>
              <a:rPr lang="en-US" sz="3200" dirty="0" smtClean="0"/>
              <a:t> Function</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7-</a:t>
            </a:r>
            <a:fld id="{9986268D-5304-469B-BEE6-DBE66B561B97}" type="slidenum">
              <a:rPr lang="en-US" smtClean="0"/>
              <a:pPr/>
              <a:t>48</a:t>
            </a:fld>
            <a:endParaRPr lang="en-US" smtClean="0"/>
          </a:p>
          <a:p>
            <a:endParaRPr lang="en-US"/>
          </a:p>
        </p:txBody>
      </p:sp>
    </p:spTree>
    <p:extLst>
      <p:ext uri="{BB962C8B-B14F-4D97-AF65-F5344CB8AC3E}">
        <p14:creationId xmlns:p14="http://schemas.microsoft.com/office/powerpoint/2010/main" val="2355808321"/>
      </p:ext>
    </p:extLst>
  </p:cSld>
  <p:clrMapOvr>
    <a:masterClrMapping/>
  </p:clrMapOvr>
  <p:transition>
    <p:pull dir="d"/>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dirty="0" smtClean="0"/>
              <a:t>User-Defined Functions III</a:t>
            </a:r>
            <a:br>
              <a:rPr lang="en-US" dirty="0" smtClean="0"/>
            </a:br>
            <a:r>
              <a:rPr lang="en-US" sz="2800" dirty="0" smtClean="0"/>
              <a:t>The </a:t>
            </a:r>
            <a:r>
              <a:rPr lang="en-US" sz="2800" i="1" dirty="0" err="1" smtClean="0"/>
              <a:t>FirstNameFirst</a:t>
            </a:r>
            <a:r>
              <a:rPr lang="en-US" sz="2800" dirty="0" smtClean="0"/>
              <a:t> Function</a:t>
            </a:r>
            <a:endParaRPr lang="en-US" dirty="0" smtClean="0"/>
          </a:p>
        </p:txBody>
      </p:sp>
      <p:sp>
        <p:nvSpPr>
          <p:cNvPr id="43010" name="Rectangle 3"/>
          <p:cNvSpPr>
            <a:spLocks noGrp="1" noChangeArrowheads="1"/>
          </p:cNvSpPr>
          <p:nvPr>
            <p:ph type="body" idx="1"/>
          </p:nvPr>
        </p:nvSpPr>
        <p:spPr/>
        <p:txBody>
          <a:bodyPr/>
          <a:lstStyle/>
          <a:p>
            <a:pPr eaLnBrk="1" hangingPunct="1">
              <a:defRPr/>
            </a:pPr>
            <a:r>
              <a:rPr lang="en-US" dirty="0" smtClean="0"/>
              <a:t>Using the </a:t>
            </a:r>
            <a:r>
              <a:rPr lang="en-US" dirty="0" err="1" smtClean="0"/>
              <a:t>FirstNameFirst</a:t>
            </a:r>
            <a:r>
              <a:rPr lang="en-US" dirty="0" smtClean="0"/>
              <a:t> function:</a:t>
            </a:r>
          </a:p>
          <a:p>
            <a:pPr marL="0" indent="0" eaLnBrk="1" hangingPunct="1">
              <a:buNone/>
              <a:defRPr/>
            </a:pPr>
            <a:endParaRPr lang="en-US" dirty="0"/>
          </a:p>
          <a:p>
            <a:pPr marL="0" indent="0" eaLnBrk="1" hangingPunct="1">
              <a:buNone/>
              <a:defRPr/>
            </a:pPr>
            <a:r>
              <a:rPr lang="en-US" sz="2000" b="1" dirty="0" smtClean="0">
                <a:solidFill>
                  <a:srgbClr val="0099CC"/>
                </a:solidFill>
                <a:latin typeface="Courier New" pitchFamily="49" charset="0"/>
                <a:cs typeface="Courier New" pitchFamily="49" charset="0"/>
              </a:rPr>
              <a:t>SELECT    </a:t>
            </a:r>
            <a:r>
              <a:rPr lang="en-US" sz="2000" b="1" dirty="0" err="1" smtClean="0">
                <a:solidFill>
                  <a:srgbClr val="0099CC"/>
                </a:solidFill>
                <a:latin typeface="Courier New" pitchFamily="49" charset="0"/>
                <a:cs typeface="Courier New" pitchFamily="49" charset="0"/>
              </a:rPr>
              <a:t>dbo.FristNameFirst</a:t>
            </a:r>
            <a:r>
              <a:rPr lang="en-US" sz="2000" b="1" dirty="0" smtClean="0">
                <a:solidFill>
                  <a:srgbClr val="0099CC"/>
                </a:solidFill>
                <a:latin typeface="Courier New" pitchFamily="49" charset="0"/>
                <a:cs typeface="Courier New" pitchFamily="49" charset="0"/>
              </a:rPr>
              <a:t>(</a:t>
            </a:r>
            <a:r>
              <a:rPr lang="en-US" sz="2000" b="1" dirty="0" err="1" smtClean="0">
                <a:solidFill>
                  <a:srgbClr val="0099CC"/>
                </a:solidFill>
                <a:latin typeface="Courier New" pitchFamily="49" charset="0"/>
                <a:cs typeface="Courier New" pitchFamily="49" charset="0"/>
              </a:rPr>
              <a:t>FirstName</a:t>
            </a:r>
            <a:r>
              <a:rPr lang="en-US" sz="2000" b="1" dirty="0">
                <a:solidFill>
                  <a:srgbClr val="0099CC"/>
                </a:solidFill>
                <a:latin typeface="Courier New" pitchFamily="49" charset="0"/>
                <a:cs typeface="Courier New" pitchFamily="49" charset="0"/>
              </a:rPr>
              <a:t>, </a:t>
            </a:r>
            <a:r>
              <a:rPr lang="en-US" sz="2000" b="1" dirty="0" err="1">
                <a:solidFill>
                  <a:srgbClr val="0099CC"/>
                </a:solidFill>
                <a:latin typeface="Courier New" pitchFamily="49" charset="0"/>
                <a:cs typeface="Courier New" pitchFamily="49" charset="0"/>
              </a:rPr>
              <a:t>LastName</a:t>
            </a:r>
            <a:r>
              <a:rPr lang="en-US" sz="2000" b="1" dirty="0">
                <a:solidFill>
                  <a:srgbClr val="0099CC"/>
                </a:solidFill>
                <a:latin typeface="Courier New" pitchFamily="49" charset="0"/>
                <a:cs typeface="Courier New" pitchFamily="49" charset="0"/>
              </a:rPr>
              <a:t>) </a:t>
            </a:r>
            <a:r>
              <a:rPr lang="en-US" sz="2000" b="1" dirty="0" smtClean="0">
                <a:solidFill>
                  <a:srgbClr val="0099CC"/>
                </a:solidFill>
                <a:latin typeface="Courier New" pitchFamily="49" charset="0"/>
                <a:cs typeface="Courier New" pitchFamily="49" charset="0"/>
              </a:rPr>
              <a:t>	    AS </a:t>
            </a:r>
            <a:r>
              <a:rPr lang="en-US" sz="2000" b="1" dirty="0" err="1">
                <a:solidFill>
                  <a:srgbClr val="0099CC"/>
                </a:solidFill>
                <a:latin typeface="Courier New" pitchFamily="49" charset="0"/>
                <a:cs typeface="Courier New" pitchFamily="49" charset="0"/>
              </a:rPr>
              <a:t>CustomerName</a:t>
            </a:r>
            <a:r>
              <a:rPr lang="en-US" sz="2000" b="1" dirty="0">
                <a:solidFill>
                  <a:srgbClr val="0099CC"/>
                </a:solidFill>
                <a:latin typeface="Courier New" pitchFamily="49" charset="0"/>
                <a:cs typeface="Courier New" pitchFamily="49" charset="0"/>
              </a:rPr>
              <a:t>,</a:t>
            </a:r>
          </a:p>
          <a:p>
            <a:pPr lvl="1" eaLnBrk="1" hangingPunct="1">
              <a:buNone/>
              <a:defRPr/>
            </a:pPr>
            <a:r>
              <a:rPr lang="en-US" sz="2000" b="1" dirty="0" smtClean="0">
                <a:solidFill>
                  <a:srgbClr val="0099CC"/>
                </a:solidFill>
                <a:latin typeface="Courier New" pitchFamily="49" charset="0"/>
                <a:cs typeface="Courier New" pitchFamily="49" charset="0"/>
              </a:rPr>
              <a:t>	     </a:t>
            </a:r>
            <a:r>
              <a:rPr lang="en-US" sz="2000" b="1" dirty="0" err="1" smtClean="0">
                <a:solidFill>
                  <a:srgbClr val="0099CC"/>
                </a:solidFill>
                <a:latin typeface="Courier New" pitchFamily="49" charset="0"/>
                <a:cs typeface="Courier New" pitchFamily="49" charset="0"/>
              </a:rPr>
              <a:t>Sreet</a:t>
            </a:r>
            <a:r>
              <a:rPr lang="en-US" sz="2000" b="1" dirty="0" smtClean="0">
                <a:solidFill>
                  <a:srgbClr val="0099CC"/>
                </a:solidFill>
                <a:latin typeface="Courier New" pitchFamily="49" charset="0"/>
                <a:cs typeface="Courier New" pitchFamily="49" charset="0"/>
              </a:rPr>
              <a:t>, City, State, </a:t>
            </a:r>
            <a:r>
              <a:rPr lang="en-US" sz="2000" b="1" dirty="0" err="1" smtClean="0">
                <a:solidFill>
                  <a:srgbClr val="0099CC"/>
                </a:solidFill>
                <a:latin typeface="Courier New" pitchFamily="49" charset="0"/>
                <a:cs typeface="Courier New" pitchFamily="49" charset="0"/>
              </a:rPr>
              <a:t>ZipPostalCode</a:t>
            </a:r>
            <a:endParaRPr lang="en-US" sz="2000" b="1" dirty="0">
              <a:solidFill>
                <a:srgbClr val="0099CC"/>
              </a:solidFill>
              <a:latin typeface="Courier New" pitchFamily="49" charset="0"/>
              <a:cs typeface="Courier New" pitchFamily="49" charset="0"/>
            </a:endParaRPr>
          </a:p>
          <a:p>
            <a:pPr eaLnBrk="1" hangingPunct="1">
              <a:buNone/>
              <a:defRPr/>
            </a:pPr>
            <a:r>
              <a:rPr lang="en-US" sz="2000" b="1" dirty="0" smtClean="0">
                <a:solidFill>
                  <a:srgbClr val="0099CC"/>
                </a:solidFill>
                <a:latin typeface="Courier New" pitchFamily="49" charset="0"/>
                <a:cs typeface="Courier New" pitchFamily="49" charset="0"/>
              </a:rPr>
              <a:t>FROM 	    CUSTOMER</a:t>
            </a:r>
            <a:endParaRPr lang="en-US" sz="2000" b="1" dirty="0">
              <a:solidFill>
                <a:srgbClr val="0099CC"/>
              </a:solidFill>
              <a:latin typeface="Courier New" pitchFamily="49" charset="0"/>
              <a:cs typeface="Courier New" pitchFamily="49" charset="0"/>
            </a:endParaRPr>
          </a:p>
          <a:p>
            <a:pPr marL="57150" indent="0" eaLnBrk="1" hangingPunct="1">
              <a:buNone/>
              <a:defRPr/>
            </a:pPr>
            <a:r>
              <a:rPr lang="en-US" sz="2000" b="1" dirty="0" smtClean="0">
                <a:solidFill>
                  <a:srgbClr val="0099CC"/>
                </a:solidFill>
                <a:latin typeface="Courier New" pitchFamily="49" charset="0"/>
                <a:cs typeface="Courier New" pitchFamily="49" charset="0"/>
              </a:rPr>
              <a:t>ORDER </a:t>
            </a:r>
            <a:r>
              <a:rPr lang="en-US" sz="2000" b="1" dirty="0">
                <a:solidFill>
                  <a:srgbClr val="0099CC"/>
                </a:solidFill>
                <a:latin typeface="Courier New" pitchFamily="49" charset="0"/>
                <a:cs typeface="Courier New" pitchFamily="49" charset="0"/>
              </a:rPr>
              <a:t>BY </a:t>
            </a:r>
            <a:r>
              <a:rPr lang="en-US" sz="2000" b="1" dirty="0" smtClean="0">
                <a:solidFill>
                  <a:srgbClr val="0099CC"/>
                </a:solidFill>
                <a:latin typeface="Courier New" pitchFamily="49" charset="0"/>
                <a:cs typeface="Courier New" pitchFamily="49" charset="0"/>
              </a:rPr>
              <a:t> </a:t>
            </a:r>
            <a:r>
              <a:rPr lang="en-US" sz="2000" b="1" dirty="0" err="1" smtClean="0">
                <a:solidFill>
                  <a:srgbClr val="0099CC"/>
                </a:solidFill>
                <a:latin typeface="Courier New" pitchFamily="49" charset="0"/>
                <a:cs typeface="Courier New" pitchFamily="49" charset="0"/>
              </a:rPr>
              <a:t>CustomerName</a:t>
            </a:r>
            <a:r>
              <a:rPr lang="en-US" sz="2000" b="1" dirty="0">
                <a:solidFill>
                  <a:srgbClr val="0099CC"/>
                </a:solidFill>
                <a:latin typeface="Courier New" pitchFamily="49" charset="0"/>
                <a:cs typeface="Courier New" pitchFamily="49" charset="0"/>
              </a:rPr>
              <a:t>;</a:t>
            </a:r>
          </a:p>
          <a:p>
            <a:pPr lvl="1" eaLnBrk="1" hangingPunct="1">
              <a:buNone/>
              <a:defRPr/>
            </a:pPr>
            <a:endParaRPr lang="en-US" sz="2000" b="1" dirty="0">
              <a:solidFill>
                <a:srgbClr val="0099CC"/>
              </a:solidFill>
              <a:latin typeface="Courier New" pitchFamily="49" charset="0"/>
              <a:cs typeface="Courier New" pitchFamily="49" charset="0"/>
            </a:endParaRPr>
          </a:p>
          <a:p>
            <a:pPr lvl="1" eaLnBrk="1" hangingPunct="1">
              <a:buFontTx/>
              <a:buNone/>
              <a:defRPr/>
            </a:pPr>
            <a:r>
              <a:rPr lang="en-US" sz="2000" b="1" dirty="0" smtClean="0">
                <a:solidFill>
                  <a:srgbClr val="0099CC"/>
                </a:solidFill>
                <a:latin typeface="Courier New" pitchFamily="49" charset="0"/>
                <a:cs typeface="Courier New" pitchFamily="49" charset="0"/>
              </a:rPr>
              <a:t>			</a:t>
            </a:r>
            <a:endParaRPr lang="en-US" b="1" dirty="0" smtClean="0">
              <a:solidFill>
                <a:srgbClr val="0099CC"/>
              </a:solidFill>
              <a:latin typeface="Courier New" pitchFamily="49" charset="0"/>
              <a:cs typeface="Courier New" pitchFamily="49" charset="0"/>
            </a:endParaRPr>
          </a:p>
          <a:p>
            <a:pPr marL="742950" lvl="2" indent="-342900" eaLnBrk="1" hangingPunct="1">
              <a:defRPr/>
            </a:pPr>
            <a:endParaRPr lang="en-US" dirty="0">
              <a:ea typeface="+mn-ea"/>
              <a:cs typeface="+mn-cs"/>
            </a:endParaRPr>
          </a:p>
          <a:p>
            <a:pPr lvl="1" eaLnBrk="1" hangingPunct="1">
              <a:buFontTx/>
              <a:buNone/>
              <a:defRPr/>
            </a:pPr>
            <a:endParaRPr lang="en-US" sz="3200" dirty="0">
              <a:ea typeface="+mn-ea"/>
              <a:cs typeface="+mn-cs"/>
            </a:endParaRP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7-</a:t>
            </a:r>
            <a:fld id="{9986268D-5304-469B-BEE6-DBE66B561B97}" type="slidenum">
              <a:rPr lang="en-US" smtClean="0"/>
              <a:pPr/>
              <a:t>49</a:t>
            </a:fld>
            <a:endParaRPr lang="en-US" smtClean="0"/>
          </a:p>
          <a:p>
            <a:endParaRPr lang="en-US"/>
          </a:p>
        </p:txBody>
      </p:sp>
    </p:spTree>
    <p:extLst>
      <p:ext uri="{BB962C8B-B14F-4D97-AF65-F5344CB8AC3E}">
        <p14:creationId xmlns:p14="http://schemas.microsoft.com/office/powerpoint/2010/main" val="453984189"/>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smtClean="0"/>
              <a:t>View Ridge Gallery</a:t>
            </a:r>
          </a:p>
        </p:txBody>
      </p:sp>
      <p:sp>
        <p:nvSpPr>
          <p:cNvPr id="18435" name="Rectangle 3"/>
          <p:cNvSpPr>
            <a:spLocks noGrp="1" noChangeArrowheads="1"/>
          </p:cNvSpPr>
          <p:nvPr>
            <p:ph type="body" idx="1"/>
          </p:nvPr>
        </p:nvSpPr>
        <p:spPr/>
        <p:txBody>
          <a:bodyPr/>
          <a:lstStyle/>
          <a:p>
            <a:pPr eaLnBrk="1" hangingPunct="1"/>
            <a:r>
              <a:rPr lang="en-US" sz="2800" smtClean="0"/>
              <a:t>View Ridge Gallery is a small art gallery that has been in business for 30 years. </a:t>
            </a:r>
          </a:p>
          <a:p>
            <a:pPr eaLnBrk="1" hangingPunct="1"/>
            <a:r>
              <a:rPr lang="en-US" sz="2800" smtClean="0"/>
              <a:t>It sells contemporary European and </a:t>
            </a:r>
            <a:br>
              <a:rPr lang="en-US" sz="2800" smtClean="0"/>
            </a:br>
            <a:r>
              <a:rPr lang="en-US" sz="2800" smtClean="0"/>
              <a:t>North American fine art.</a:t>
            </a:r>
          </a:p>
          <a:p>
            <a:pPr eaLnBrk="1" hangingPunct="1"/>
            <a:r>
              <a:rPr lang="en-US" sz="2800" smtClean="0"/>
              <a:t>View Ridge Gallery has one owner, </a:t>
            </a:r>
            <a:br>
              <a:rPr lang="en-US" sz="2800" smtClean="0"/>
            </a:br>
            <a:r>
              <a:rPr lang="en-US" sz="2800" smtClean="0"/>
              <a:t>three salespeople, and two workers.</a:t>
            </a:r>
          </a:p>
          <a:p>
            <a:pPr eaLnBrk="1" hangingPunct="1"/>
            <a:r>
              <a:rPr lang="en-US" sz="2800" smtClean="0"/>
              <a:t>View Ridge Gallery owns all of the art that it sells—it holds no items on a consignment basis.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5</a:t>
            </a:fld>
            <a:endParaRPr lang="en-US" smtClean="0"/>
          </a:p>
          <a:p>
            <a:endParaRPr lang="en-US" dirty="0"/>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2324237"/>
            <a:ext cx="8229600" cy="3370327"/>
          </a:xfrm>
          <a:prstGeom prst="rect">
            <a:avLst/>
          </a:prstGeom>
        </p:spPr>
      </p:pic>
      <p:sp>
        <p:nvSpPr>
          <p:cNvPr id="32770" name="Rectangle 2"/>
          <p:cNvSpPr>
            <a:spLocks noGrp="1" noChangeArrowheads="1"/>
          </p:cNvSpPr>
          <p:nvPr>
            <p:ph type="title"/>
          </p:nvPr>
        </p:nvSpPr>
        <p:spPr/>
        <p:txBody>
          <a:bodyPr/>
          <a:lstStyle/>
          <a:p>
            <a:pPr eaLnBrk="1" hangingPunct="1"/>
            <a:r>
              <a:rPr lang="en-US" dirty="0" smtClean="0"/>
              <a:t>User-Defined Functions IV</a:t>
            </a:r>
            <a:br>
              <a:rPr lang="en-US" dirty="0" smtClean="0"/>
            </a:br>
            <a:r>
              <a:rPr lang="en-US" sz="2800" dirty="0" smtClean="0"/>
              <a:t>The </a:t>
            </a:r>
            <a:r>
              <a:rPr lang="en-US" sz="2800" i="1" dirty="0" err="1" smtClean="0"/>
              <a:t>FirstNameFirst</a:t>
            </a:r>
            <a:r>
              <a:rPr lang="en-US" sz="2800" dirty="0" smtClean="0"/>
              <a:t> Function</a:t>
            </a:r>
            <a:endParaRPr lang="en-US" dirty="0" smtClean="0"/>
          </a:p>
        </p:txBody>
      </p:sp>
      <p:sp>
        <p:nvSpPr>
          <p:cNvPr id="43010" name="Rectangle 3"/>
          <p:cNvSpPr>
            <a:spLocks noGrp="1" noChangeArrowheads="1"/>
          </p:cNvSpPr>
          <p:nvPr>
            <p:ph type="body" idx="1"/>
          </p:nvPr>
        </p:nvSpPr>
        <p:spPr/>
        <p:txBody>
          <a:bodyPr/>
          <a:lstStyle/>
          <a:p>
            <a:pPr eaLnBrk="1" hangingPunct="1">
              <a:defRPr/>
            </a:pPr>
            <a:r>
              <a:rPr lang="en-US" dirty="0" err="1" smtClean="0"/>
              <a:t>FirstNameFirst</a:t>
            </a:r>
            <a:r>
              <a:rPr lang="en-US" dirty="0" smtClean="0"/>
              <a:t> function results:</a:t>
            </a:r>
          </a:p>
          <a:p>
            <a:pPr marL="0" indent="0" eaLnBrk="1" hangingPunct="1">
              <a:buNone/>
              <a:defRPr/>
            </a:pPr>
            <a:endParaRPr lang="en-US" dirty="0"/>
          </a:p>
          <a:p>
            <a:pPr lvl="1" eaLnBrk="1" hangingPunct="1">
              <a:buNone/>
              <a:defRPr/>
            </a:pPr>
            <a:endParaRPr lang="en-US" sz="2000" b="1" dirty="0">
              <a:solidFill>
                <a:srgbClr val="0099CC"/>
              </a:solidFill>
              <a:latin typeface="Courier New" pitchFamily="49" charset="0"/>
              <a:cs typeface="Courier New" pitchFamily="49" charset="0"/>
            </a:endParaRPr>
          </a:p>
          <a:p>
            <a:pPr lvl="1" eaLnBrk="1" hangingPunct="1">
              <a:buFontTx/>
              <a:buNone/>
              <a:defRPr/>
            </a:pPr>
            <a:r>
              <a:rPr lang="en-US" sz="2000" b="1" dirty="0" smtClean="0">
                <a:solidFill>
                  <a:srgbClr val="0099CC"/>
                </a:solidFill>
                <a:latin typeface="Courier New" pitchFamily="49" charset="0"/>
                <a:cs typeface="Courier New" pitchFamily="49" charset="0"/>
              </a:rPr>
              <a:t>			</a:t>
            </a:r>
            <a:endParaRPr lang="en-US" b="1" dirty="0" smtClean="0">
              <a:solidFill>
                <a:srgbClr val="0099CC"/>
              </a:solidFill>
              <a:latin typeface="Courier New" pitchFamily="49" charset="0"/>
              <a:cs typeface="Courier New" pitchFamily="49" charset="0"/>
            </a:endParaRPr>
          </a:p>
          <a:p>
            <a:pPr marL="742950" lvl="2" indent="-342900" eaLnBrk="1" hangingPunct="1">
              <a:defRPr/>
            </a:pPr>
            <a:endParaRPr lang="en-US" dirty="0">
              <a:ea typeface="+mn-ea"/>
              <a:cs typeface="+mn-cs"/>
            </a:endParaRPr>
          </a:p>
          <a:p>
            <a:pPr lvl="1" eaLnBrk="1" hangingPunct="1">
              <a:buFontTx/>
              <a:buNone/>
              <a:defRPr/>
            </a:pPr>
            <a:endParaRPr lang="en-US" sz="3200" dirty="0">
              <a:ea typeface="+mn-ea"/>
              <a:cs typeface="+mn-cs"/>
            </a:endParaRP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7-</a:t>
            </a:r>
            <a:fld id="{9986268D-5304-469B-BEE6-DBE66B561B97}" type="slidenum">
              <a:rPr lang="en-US" smtClean="0"/>
              <a:pPr/>
              <a:t>50</a:t>
            </a:fld>
            <a:endParaRPr lang="en-US" smtClean="0"/>
          </a:p>
          <a:p>
            <a:endParaRPr lang="en-US"/>
          </a:p>
        </p:txBody>
      </p:sp>
    </p:spTree>
    <p:extLst>
      <p:ext uri="{BB962C8B-B14F-4D97-AF65-F5344CB8AC3E}">
        <p14:creationId xmlns:p14="http://schemas.microsoft.com/office/powerpoint/2010/main" val="903244640"/>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smtClean="0"/>
              <a:t>Stored Procedures</a:t>
            </a:r>
          </a:p>
        </p:txBody>
      </p:sp>
      <p:sp>
        <p:nvSpPr>
          <p:cNvPr id="60419" name="Rectangle 3"/>
          <p:cNvSpPr>
            <a:spLocks noGrp="1" noChangeArrowheads="1"/>
          </p:cNvSpPr>
          <p:nvPr>
            <p:ph type="body" idx="4294967295"/>
          </p:nvPr>
        </p:nvSpPr>
        <p:spPr/>
        <p:txBody>
          <a:bodyPr/>
          <a:lstStyle/>
          <a:p>
            <a:pPr eaLnBrk="1" hangingPunct="1">
              <a:spcBef>
                <a:spcPts val="300"/>
              </a:spcBef>
            </a:pPr>
            <a:r>
              <a:rPr lang="en-US" sz="2400" smtClean="0"/>
              <a:t>A </a:t>
            </a:r>
            <a:r>
              <a:rPr lang="en-US" sz="2400" b="1" smtClean="0">
                <a:solidFill>
                  <a:srgbClr val="0099CC"/>
                </a:solidFill>
              </a:rPr>
              <a:t>stored procedure</a:t>
            </a:r>
            <a:r>
              <a:rPr lang="en-US" sz="2400" smtClean="0">
                <a:solidFill>
                  <a:srgbClr val="0099CC"/>
                </a:solidFill>
              </a:rPr>
              <a:t> </a:t>
            </a:r>
            <a:r>
              <a:rPr lang="en-US" sz="2400" smtClean="0"/>
              <a:t>is a compiled program stored within the database.</a:t>
            </a:r>
            <a:endParaRPr lang="en-US" sz="2400" smtClean="0">
              <a:solidFill>
                <a:srgbClr val="FF9900"/>
              </a:solidFill>
            </a:endParaRPr>
          </a:p>
          <a:p>
            <a:pPr lvl="1" eaLnBrk="1" hangingPunct="1">
              <a:spcBef>
                <a:spcPts val="300"/>
              </a:spcBef>
            </a:pPr>
            <a:r>
              <a:rPr lang="en-US" sz="2000" smtClean="0"/>
              <a:t>Transact-SQL surrounds basic SQL statements with programming constructs such as parameters, variables, and logic structures such as IF and WHILE.</a:t>
            </a:r>
          </a:p>
          <a:p>
            <a:pPr eaLnBrk="1" hangingPunct="1">
              <a:spcBef>
                <a:spcPts val="300"/>
              </a:spcBef>
            </a:pPr>
            <a:r>
              <a:rPr lang="en-US" sz="2400" smtClean="0"/>
              <a:t>Stored procedures are programs that can: </a:t>
            </a:r>
          </a:p>
          <a:p>
            <a:pPr lvl="1" eaLnBrk="1" hangingPunct="1">
              <a:spcBef>
                <a:spcPts val="300"/>
              </a:spcBef>
            </a:pPr>
            <a:r>
              <a:rPr lang="en-US" sz="2000" smtClean="0"/>
              <a:t>Have parameters.</a:t>
            </a:r>
          </a:p>
          <a:p>
            <a:pPr lvl="1" eaLnBrk="1" hangingPunct="1">
              <a:spcBef>
                <a:spcPts val="300"/>
              </a:spcBef>
            </a:pPr>
            <a:r>
              <a:rPr lang="en-US" sz="2000" smtClean="0"/>
              <a:t>Invoke other procedures and functions.</a:t>
            </a:r>
          </a:p>
          <a:p>
            <a:pPr lvl="1" eaLnBrk="1" hangingPunct="1">
              <a:spcBef>
                <a:spcPts val="300"/>
              </a:spcBef>
            </a:pPr>
            <a:r>
              <a:rPr lang="en-US" sz="2000" smtClean="0"/>
              <a:t>Return values.</a:t>
            </a:r>
          </a:p>
          <a:p>
            <a:pPr lvl="1" eaLnBrk="1" hangingPunct="1">
              <a:spcBef>
                <a:spcPts val="300"/>
              </a:spcBef>
            </a:pPr>
            <a:r>
              <a:rPr lang="en-US" sz="2000" smtClean="0"/>
              <a:t>Raise exceptions.</a:t>
            </a:r>
          </a:p>
          <a:p>
            <a:pPr eaLnBrk="1" hangingPunct="1">
              <a:spcBef>
                <a:spcPts val="300"/>
              </a:spcBef>
            </a:pPr>
            <a:r>
              <a:rPr lang="en-US" sz="2400" smtClean="0"/>
              <a:t>Creating stored procedures:</a:t>
            </a:r>
          </a:p>
          <a:p>
            <a:pPr lvl="1" eaLnBrk="1" hangingPunct="1">
              <a:spcBef>
                <a:spcPts val="300"/>
              </a:spcBef>
            </a:pPr>
            <a:r>
              <a:rPr lang="en-US" sz="2000" smtClean="0"/>
              <a:t>Write a stored procedure in a text file and process the commands using the Microsoft SQL Server Management Studio.</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51</a:t>
            </a:fld>
            <a:endParaRPr lang="en-US" smtClean="0"/>
          </a:p>
          <a:p>
            <a:endParaRPr lang="en-US" dirty="0"/>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10" descr="C:\Users\Auer.WWU\Auer-Projects\Kroenke-Auer-Projects\Kroenke-Auer-DBP-e11\DBP-e11-Supplements\Images\Chapter10\Fig10-2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228600"/>
            <a:ext cx="4349750" cy="578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52</a:t>
            </a:fld>
            <a:endParaRPr lang="en-US" smtClean="0"/>
          </a:p>
          <a:p>
            <a:endParaRPr lang="en-US" dirty="0"/>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C:\Users\Auer.WWU\Auer-Projects\Kroenke-Auer-Projects\Kroenke-Auer-DBP-e11\DBP-e11-Supplements\Images\Chapter10\Fig10-28cont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762000"/>
            <a:ext cx="4456113" cy="357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53</a:t>
            </a:fld>
            <a:endParaRPr lang="en-US" smtClean="0"/>
          </a:p>
          <a:p>
            <a:endParaRPr lang="en-US" dirty="0"/>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7201" y="1473857"/>
            <a:ext cx="8229600" cy="4476317"/>
          </a:xfrm>
          <a:prstGeom prst="rect">
            <a:avLst/>
          </a:prstGeom>
        </p:spPr>
      </p:pic>
      <p:sp>
        <p:nvSpPr>
          <p:cNvPr id="63491" name="Rectangle 2"/>
          <p:cNvSpPr>
            <a:spLocks noGrp="1" noChangeArrowheads="1"/>
          </p:cNvSpPr>
          <p:nvPr>
            <p:ph type="title"/>
          </p:nvPr>
        </p:nvSpPr>
        <p:spPr/>
        <p:txBody>
          <a:bodyPr/>
          <a:lstStyle/>
          <a:p>
            <a:pPr eaLnBrk="1" hangingPunct="1"/>
            <a:r>
              <a:rPr lang="en-US" smtClean="0"/>
              <a:t>Running Stored Procedures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54</a:t>
            </a:fld>
            <a:endParaRPr lang="en-US" smtClean="0"/>
          </a:p>
          <a:p>
            <a:endParaRPr lang="en-US" dirty="0"/>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US" smtClean="0"/>
              <a:t>Triggers</a:t>
            </a:r>
          </a:p>
        </p:txBody>
      </p:sp>
      <p:sp>
        <p:nvSpPr>
          <p:cNvPr id="64515" name="Rectangle 3"/>
          <p:cNvSpPr>
            <a:spLocks noGrp="1" noChangeArrowheads="1"/>
          </p:cNvSpPr>
          <p:nvPr>
            <p:ph type="body" idx="1"/>
          </p:nvPr>
        </p:nvSpPr>
        <p:spPr/>
        <p:txBody>
          <a:bodyPr/>
          <a:lstStyle/>
          <a:p>
            <a:pPr eaLnBrk="1" hangingPunct="1">
              <a:spcBef>
                <a:spcPts val="300"/>
              </a:spcBef>
            </a:pPr>
            <a:r>
              <a:rPr lang="en-US" sz="2000" smtClean="0"/>
              <a:t>An SQL Server </a:t>
            </a:r>
            <a:r>
              <a:rPr lang="en-US" sz="2000" b="1" smtClean="0">
                <a:solidFill>
                  <a:srgbClr val="0099CC"/>
                </a:solidFill>
              </a:rPr>
              <a:t>trigger</a:t>
            </a:r>
            <a:r>
              <a:rPr lang="en-US" sz="2000" smtClean="0"/>
              <a:t> is a procedure that is invoked when a specified database activity occurs.</a:t>
            </a:r>
          </a:p>
          <a:p>
            <a:pPr eaLnBrk="1" hangingPunct="1">
              <a:spcBef>
                <a:spcPts val="300"/>
              </a:spcBef>
            </a:pPr>
            <a:r>
              <a:rPr lang="en-US" sz="2000" smtClean="0"/>
              <a:t>Triggers can be used to: </a:t>
            </a:r>
          </a:p>
          <a:p>
            <a:pPr lvl="1" eaLnBrk="1" hangingPunct="1">
              <a:spcBef>
                <a:spcPts val="300"/>
              </a:spcBef>
            </a:pPr>
            <a:r>
              <a:rPr lang="en-US" sz="1800" smtClean="0"/>
              <a:t>Enforce business rules.</a:t>
            </a:r>
          </a:p>
          <a:p>
            <a:pPr lvl="1" eaLnBrk="1" hangingPunct="1">
              <a:spcBef>
                <a:spcPts val="300"/>
              </a:spcBef>
            </a:pPr>
            <a:r>
              <a:rPr lang="en-US" sz="1800" smtClean="0"/>
              <a:t>Set complex default values.</a:t>
            </a:r>
          </a:p>
          <a:p>
            <a:pPr lvl="1" eaLnBrk="1" hangingPunct="1">
              <a:spcBef>
                <a:spcPts val="300"/>
              </a:spcBef>
            </a:pPr>
            <a:r>
              <a:rPr lang="en-US" sz="1800" smtClean="0"/>
              <a:t>Update views.</a:t>
            </a:r>
          </a:p>
          <a:p>
            <a:pPr lvl="1" eaLnBrk="1" hangingPunct="1">
              <a:spcBef>
                <a:spcPts val="300"/>
              </a:spcBef>
            </a:pPr>
            <a:r>
              <a:rPr lang="en-US" sz="1800" smtClean="0"/>
              <a:t>Implement referential integrity actions.</a:t>
            </a:r>
          </a:p>
          <a:p>
            <a:pPr eaLnBrk="1" hangingPunct="1">
              <a:spcBef>
                <a:spcPts val="300"/>
              </a:spcBef>
            </a:pPr>
            <a:r>
              <a:rPr lang="en-US" sz="2000" smtClean="0"/>
              <a:t>SQL Server only supports </a:t>
            </a:r>
            <a:r>
              <a:rPr lang="en-US" sz="2000" b="1" smtClean="0">
                <a:solidFill>
                  <a:srgbClr val="0099CC"/>
                </a:solidFill>
              </a:rPr>
              <a:t>INSTEAD OF</a:t>
            </a:r>
            <a:r>
              <a:rPr lang="en-US" sz="2000" smtClean="0">
                <a:solidFill>
                  <a:srgbClr val="0099CC"/>
                </a:solidFill>
              </a:rPr>
              <a:t> </a:t>
            </a:r>
            <a:r>
              <a:rPr lang="en-US" sz="2000" smtClean="0"/>
              <a:t>and </a:t>
            </a:r>
            <a:r>
              <a:rPr lang="en-US" sz="2000" b="1" smtClean="0">
                <a:solidFill>
                  <a:srgbClr val="0099CC"/>
                </a:solidFill>
              </a:rPr>
              <a:t>AFTER</a:t>
            </a:r>
            <a:r>
              <a:rPr lang="en-US" sz="2000" smtClean="0"/>
              <a:t> triggers.</a:t>
            </a:r>
          </a:p>
          <a:p>
            <a:pPr lvl="1" eaLnBrk="1" hangingPunct="1">
              <a:spcBef>
                <a:spcPts val="300"/>
              </a:spcBef>
            </a:pPr>
            <a:r>
              <a:rPr lang="en-US" sz="1800" smtClean="0"/>
              <a:t>A </a:t>
            </a:r>
            <a:r>
              <a:rPr lang="en-US" sz="1800" i="1" smtClean="0"/>
              <a:t>table</a:t>
            </a:r>
            <a:r>
              <a:rPr lang="en-US" sz="1800" smtClean="0"/>
              <a:t> may have one or more AFTER triggers. </a:t>
            </a:r>
          </a:p>
          <a:p>
            <a:pPr lvl="1" eaLnBrk="1" hangingPunct="1">
              <a:spcBef>
                <a:spcPts val="300"/>
              </a:spcBef>
            </a:pPr>
            <a:r>
              <a:rPr lang="en-US" sz="1800" smtClean="0"/>
              <a:t>AFTER triggers may </a:t>
            </a:r>
            <a:r>
              <a:rPr lang="en-US" sz="1800" i="1" smtClean="0"/>
              <a:t>not</a:t>
            </a:r>
            <a:r>
              <a:rPr lang="en-US" sz="1800" smtClean="0"/>
              <a:t> be assigned to </a:t>
            </a:r>
            <a:r>
              <a:rPr lang="en-US" sz="1800" i="1" smtClean="0"/>
              <a:t>views.</a:t>
            </a:r>
          </a:p>
          <a:p>
            <a:pPr lvl="1" eaLnBrk="1" hangingPunct="1">
              <a:spcBef>
                <a:spcPts val="300"/>
              </a:spcBef>
            </a:pPr>
            <a:r>
              <a:rPr lang="en-US" sz="1800" smtClean="0"/>
              <a:t>A </a:t>
            </a:r>
            <a:r>
              <a:rPr lang="en-US" sz="1800" i="1" smtClean="0"/>
              <a:t>view</a:t>
            </a:r>
            <a:r>
              <a:rPr lang="en-US" sz="1800" smtClean="0"/>
              <a:t> or </a:t>
            </a:r>
            <a:r>
              <a:rPr lang="en-US" sz="1800" i="1" smtClean="0"/>
              <a:t>table</a:t>
            </a:r>
            <a:r>
              <a:rPr lang="en-US" sz="1800" smtClean="0"/>
              <a:t> may have only one INSTEAD OF trigger for each triggering action.</a:t>
            </a:r>
          </a:p>
          <a:p>
            <a:pPr eaLnBrk="1" hangingPunct="1">
              <a:spcBef>
                <a:spcPts val="300"/>
              </a:spcBef>
            </a:pPr>
            <a:r>
              <a:rPr lang="en-US" sz="2000" smtClean="0"/>
              <a:t>Triggers can roll back the transactions that caused them to be fired.</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55</a:t>
            </a:fld>
            <a:endParaRPr lang="en-US" smtClean="0"/>
          </a:p>
          <a:p>
            <a:endParaRPr lang="en-US" dirty="0"/>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553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566863"/>
            <a:ext cx="6938963" cy="407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39" name="Rectangle 2"/>
          <p:cNvSpPr>
            <a:spLocks noGrp="1" noChangeArrowheads="1"/>
          </p:cNvSpPr>
          <p:nvPr>
            <p:ph type="title"/>
          </p:nvPr>
        </p:nvSpPr>
        <p:spPr/>
        <p:txBody>
          <a:bodyPr/>
          <a:lstStyle/>
          <a:p>
            <a:pPr eaLnBrk="1" hangingPunct="1"/>
            <a:r>
              <a:rPr lang="en-US" smtClean="0"/>
              <a:t>Triggers Comparison</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56</a:t>
            </a:fld>
            <a:endParaRPr lang="en-US" smtClean="0"/>
          </a:p>
          <a:p>
            <a:endParaRPr lang="en-US" dirty="0"/>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7" descr="C:\Users\Auer.WWU\Auer-Projects\Kroenke-Auer-Projects\Kroenke-Auer-DBP-e11\DBP-e11-Supplements\Images\Chapter10\Fig10-32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152400"/>
            <a:ext cx="3987800" cy="578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57</a:t>
            </a:fld>
            <a:endParaRPr lang="en-US" smtClean="0"/>
          </a:p>
          <a:p>
            <a:endParaRPr lang="en-US" dirty="0"/>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descr="C:\Users\Auer.WWU\Auer-Projects\Kroenke-Auer-Projects\Kroenke-Auer-DBP-e11\DBP-e11-Supplements\Images\Chapter10\Fig10-32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228600"/>
            <a:ext cx="4362450" cy="214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58</a:t>
            </a:fld>
            <a:endParaRPr lang="en-US" smtClean="0"/>
          </a:p>
          <a:p>
            <a:endParaRPr lang="en-US" dirty="0"/>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C:\Users\Auer\AppData\Local\Temp\SNAGHTML152f1da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872" y="1463358"/>
            <a:ext cx="8216928" cy="4339983"/>
          </a:xfrm>
          <a:prstGeom prst="rect">
            <a:avLst/>
          </a:prstGeom>
          <a:noFill/>
          <a:extLst>
            <a:ext uri="{909E8E84-426E-40DD-AFC4-6F175D3DCCD1}">
              <a14:hiddenFill xmlns:a14="http://schemas.microsoft.com/office/drawing/2010/main">
                <a:solidFill>
                  <a:srgbClr val="FFFFFF"/>
                </a:solidFill>
              </a14:hiddenFill>
            </a:ext>
          </a:extLst>
        </p:spPr>
      </p:pic>
      <p:sp>
        <p:nvSpPr>
          <p:cNvPr id="68611" name="Rectangle 2"/>
          <p:cNvSpPr>
            <a:spLocks noGrp="1" noChangeArrowheads="1"/>
          </p:cNvSpPr>
          <p:nvPr>
            <p:ph type="title"/>
          </p:nvPr>
        </p:nvSpPr>
        <p:spPr/>
        <p:txBody>
          <a:bodyPr/>
          <a:lstStyle/>
          <a:p>
            <a:pPr eaLnBrk="1" hangingPunct="1"/>
            <a:r>
              <a:rPr lang="en-US" smtClean="0"/>
              <a:t>Running Triggers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59</a:t>
            </a:fld>
            <a:endParaRPr lang="en-US" smtClean="0"/>
          </a:p>
          <a:p>
            <a:endParaRPr lang="en-US" dirty="0"/>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mtClean="0"/>
              <a:t>Application Requirements</a:t>
            </a:r>
          </a:p>
        </p:txBody>
      </p:sp>
      <p:sp>
        <p:nvSpPr>
          <p:cNvPr id="19459" name="Rectangle 3"/>
          <p:cNvSpPr>
            <a:spLocks noGrp="1" noChangeArrowheads="1"/>
          </p:cNvSpPr>
          <p:nvPr>
            <p:ph type="body" idx="1"/>
          </p:nvPr>
        </p:nvSpPr>
        <p:spPr/>
        <p:txBody>
          <a:bodyPr/>
          <a:lstStyle/>
          <a:p>
            <a:pPr eaLnBrk="1" hangingPunct="1">
              <a:lnSpc>
                <a:spcPct val="90000"/>
              </a:lnSpc>
            </a:pPr>
            <a:r>
              <a:rPr lang="en-US" smtClean="0"/>
              <a:t>View Ridge application requirements:</a:t>
            </a:r>
          </a:p>
          <a:p>
            <a:pPr lvl="1" eaLnBrk="1" hangingPunct="1">
              <a:lnSpc>
                <a:spcPct val="90000"/>
              </a:lnSpc>
            </a:pPr>
            <a:r>
              <a:rPr lang="en-US" smtClean="0"/>
              <a:t>Track customers and their artist interests</a:t>
            </a:r>
          </a:p>
          <a:p>
            <a:pPr lvl="1" eaLnBrk="1" hangingPunct="1">
              <a:lnSpc>
                <a:spcPct val="90000"/>
              </a:lnSpc>
            </a:pPr>
            <a:r>
              <a:rPr lang="en-US" smtClean="0"/>
              <a:t>Record gallery’s purchases</a:t>
            </a:r>
          </a:p>
          <a:p>
            <a:pPr lvl="1" eaLnBrk="1" hangingPunct="1">
              <a:lnSpc>
                <a:spcPct val="90000"/>
              </a:lnSpc>
            </a:pPr>
            <a:r>
              <a:rPr lang="en-US" smtClean="0"/>
              <a:t>Record customers’ art purchases</a:t>
            </a:r>
          </a:p>
          <a:p>
            <a:pPr lvl="1" eaLnBrk="1" hangingPunct="1">
              <a:lnSpc>
                <a:spcPct val="90000"/>
              </a:lnSpc>
            </a:pPr>
            <a:r>
              <a:rPr lang="en-US" smtClean="0"/>
              <a:t>List the artists and works that have appeared in the gallery</a:t>
            </a:r>
          </a:p>
          <a:p>
            <a:pPr lvl="1" eaLnBrk="1" hangingPunct="1">
              <a:lnSpc>
                <a:spcPct val="90000"/>
              </a:lnSpc>
            </a:pPr>
            <a:r>
              <a:rPr lang="en-US" smtClean="0"/>
              <a:t>Report how fast an artist’s works have sold and at what margin</a:t>
            </a:r>
          </a:p>
          <a:p>
            <a:pPr lvl="1" eaLnBrk="1" hangingPunct="1">
              <a:lnSpc>
                <a:spcPct val="90000"/>
              </a:lnSpc>
            </a:pPr>
            <a:r>
              <a:rPr lang="en-US" smtClean="0"/>
              <a:t>Show current inventory in a Webpage</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6</a:t>
            </a:fld>
            <a:endParaRPr lang="en-US" smtClean="0"/>
          </a:p>
          <a:p>
            <a:endParaRPr lang="en-US" dirty="0"/>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smtClean="0"/>
              <a:t>Concurrency Control</a:t>
            </a:r>
          </a:p>
        </p:txBody>
      </p:sp>
      <p:sp>
        <p:nvSpPr>
          <p:cNvPr id="69635" name="Rectangle 3"/>
          <p:cNvSpPr>
            <a:spLocks noGrp="1" noChangeArrowheads="1"/>
          </p:cNvSpPr>
          <p:nvPr>
            <p:ph type="body" idx="1"/>
          </p:nvPr>
        </p:nvSpPr>
        <p:spPr/>
        <p:txBody>
          <a:bodyPr/>
          <a:lstStyle/>
          <a:p>
            <a:pPr eaLnBrk="1" hangingPunct="1">
              <a:lnSpc>
                <a:spcPct val="90000"/>
              </a:lnSpc>
            </a:pPr>
            <a:r>
              <a:rPr lang="en-US" sz="2400" smtClean="0"/>
              <a:t>Three factors determine the concurrency control behavior of SQL Server.</a:t>
            </a:r>
          </a:p>
          <a:p>
            <a:pPr lvl="1" eaLnBrk="1" hangingPunct="1">
              <a:lnSpc>
                <a:spcPct val="90000"/>
              </a:lnSpc>
            </a:pPr>
            <a:r>
              <a:rPr lang="en-US" sz="2000" smtClean="0"/>
              <a:t>Transaction isolation level</a:t>
            </a:r>
          </a:p>
          <a:p>
            <a:pPr lvl="1" eaLnBrk="1" hangingPunct="1">
              <a:lnSpc>
                <a:spcPct val="90000"/>
              </a:lnSpc>
            </a:pPr>
            <a:r>
              <a:rPr lang="en-US" sz="2000" smtClean="0"/>
              <a:t>Cursor concurrency setting</a:t>
            </a:r>
          </a:p>
          <a:p>
            <a:pPr lvl="1" eaLnBrk="1" hangingPunct="1">
              <a:lnSpc>
                <a:spcPct val="90000"/>
              </a:lnSpc>
            </a:pPr>
            <a:r>
              <a:rPr lang="en-US" sz="2000" smtClean="0"/>
              <a:t>Locking hints provided in the SELECT clause</a:t>
            </a:r>
          </a:p>
          <a:p>
            <a:pPr eaLnBrk="1" hangingPunct="1">
              <a:lnSpc>
                <a:spcPct val="90000"/>
              </a:lnSpc>
            </a:pPr>
            <a:r>
              <a:rPr lang="en-US" sz="2400" smtClean="0"/>
              <a:t>Locking behavior also changes, depending on whether actions occur in the context of transactions or cursors independently.</a:t>
            </a:r>
          </a:p>
          <a:p>
            <a:pPr lvl="1" eaLnBrk="1" hangingPunct="1">
              <a:lnSpc>
                <a:spcPct val="90000"/>
              </a:lnSpc>
            </a:pPr>
            <a:r>
              <a:rPr lang="en-US" sz="2000" smtClean="0"/>
              <a:t>Therefore, SQL Server places locks on behalf of the developer.</a:t>
            </a:r>
          </a:p>
          <a:p>
            <a:pPr lvl="1" eaLnBrk="1" hangingPunct="1">
              <a:lnSpc>
                <a:spcPct val="90000"/>
              </a:lnSpc>
            </a:pPr>
            <a:r>
              <a:rPr lang="en-US" sz="2000" smtClean="0"/>
              <a:t>Locks may be placed at many levels of granularity and may be promoted or demoted as work progresses.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60</a:t>
            </a:fld>
            <a:endParaRPr lang="en-US" smtClean="0"/>
          </a:p>
          <a:p>
            <a:endParaRPr lang="en-US" dirty="0"/>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US" sz="4000" smtClean="0"/>
              <a:t>SQL Server Concurrency Options</a:t>
            </a:r>
          </a:p>
        </p:txBody>
      </p:sp>
      <p:pic>
        <p:nvPicPr>
          <p:cNvPr id="7066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13" y="1524000"/>
            <a:ext cx="7494587"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61</a:t>
            </a:fld>
            <a:endParaRPr lang="en-US" smtClean="0"/>
          </a:p>
          <a:p>
            <a:endParaRPr lang="en-US" dirty="0"/>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dirty="0" smtClean="0"/>
              <a:t>SQL Server 2012 Security</a:t>
            </a:r>
          </a:p>
        </p:txBody>
      </p:sp>
      <p:sp>
        <p:nvSpPr>
          <p:cNvPr id="71683" name="Rectangle 3"/>
          <p:cNvSpPr>
            <a:spLocks noGrp="1" noChangeArrowheads="1"/>
          </p:cNvSpPr>
          <p:nvPr>
            <p:ph type="body" idx="1"/>
          </p:nvPr>
        </p:nvSpPr>
        <p:spPr/>
        <p:txBody>
          <a:bodyPr/>
          <a:lstStyle/>
          <a:p>
            <a:pPr eaLnBrk="1" hangingPunct="1">
              <a:lnSpc>
                <a:spcPct val="90000"/>
              </a:lnSpc>
            </a:pPr>
            <a:r>
              <a:rPr lang="en-US" sz="2800" smtClean="0"/>
              <a:t>SQL server provides two modes of authentication:</a:t>
            </a:r>
          </a:p>
          <a:p>
            <a:pPr lvl="1" eaLnBrk="1" hangingPunct="1">
              <a:lnSpc>
                <a:spcPct val="90000"/>
              </a:lnSpc>
              <a:buClr>
                <a:schemeClr val="tx1"/>
              </a:buClr>
            </a:pPr>
            <a:r>
              <a:rPr lang="en-US" sz="2400" b="1" smtClean="0">
                <a:solidFill>
                  <a:srgbClr val="0099CC"/>
                </a:solidFill>
              </a:rPr>
              <a:t>Windows only</a:t>
            </a:r>
            <a:r>
              <a:rPr lang="en-US" sz="2400" smtClean="0"/>
              <a:t>: the authentication is provided by the windows operating system.</a:t>
            </a:r>
          </a:p>
          <a:p>
            <a:pPr lvl="1" eaLnBrk="1" hangingPunct="1">
              <a:lnSpc>
                <a:spcPct val="90000"/>
              </a:lnSpc>
              <a:buClr>
                <a:schemeClr val="tx1"/>
              </a:buClr>
            </a:pPr>
            <a:r>
              <a:rPr lang="en-US" sz="2400" b="1" smtClean="0">
                <a:solidFill>
                  <a:srgbClr val="0099CC"/>
                </a:solidFill>
              </a:rPr>
              <a:t>Mixed security</a:t>
            </a:r>
            <a:r>
              <a:rPr lang="en-US" sz="2400" smtClean="0"/>
              <a:t>: SQL Server will accept either the windows-authenticated user name or it will perform its own authentication. </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62</a:t>
            </a:fld>
            <a:endParaRPr lang="en-US" smtClean="0"/>
          </a:p>
          <a:p>
            <a:endParaRPr lang="en-US" dirty="0"/>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963" y="1539875"/>
            <a:ext cx="8224837"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7" name="Rectangle 2"/>
          <p:cNvSpPr>
            <a:spLocks noGrp="1" noChangeArrowheads="1"/>
          </p:cNvSpPr>
          <p:nvPr>
            <p:ph type="title"/>
          </p:nvPr>
        </p:nvSpPr>
        <p:spPr/>
        <p:txBody>
          <a:bodyPr/>
          <a:lstStyle/>
          <a:p>
            <a:pPr eaLnBrk="1" hangingPunct="1"/>
            <a:r>
              <a:rPr lang="en-US" sz="3600" dirty="0" smtClean="0"/>
              <a:t>SQL Server 2012 Security Model</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63</a:t>
            </a:fld>
            <a:endParaRPr lang="en-US" smtClean="0"/>
          </a:p>
          <a:p>
            <a:endParaRPr lang="en-US" dirty="0"/>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80060" y="1473856"/>
            <a:ext cx="8192453" cy="4319657"/>
          </a:xfrm>
          <a:prstGeom prst="rect">
            <a:avLst/>
          </a:prstGeom>
        </p:spPr>
      </p:pic>
      <p:sp>
        <p:nvSpPr>
          <p:cNvPr id="73731" name="Title 1"/>
          <p:cNvSpPr>
            <a:spLocks noGrp="1"/>
          </p:cNvSpPr>
          <p:nvPr>
            <p:ph type="title"/>
          </p:nvPr>
        </p:nvSpPr>
        <p:spPr/>
        <p:txBody>
          <a:bodyPr/>
          <a:lstStyle/>
          <a:p>
            <a:pPr eaLnBrk="1" hangingPunct="1"/>
            <a:r>
              <a:rPr lang="en-US" sz="3200" dirty="0" smtClean="0"/>
              <a:t>SQL Server 2012 Logins and Roles 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64</a:t>
            </a:fld>
            <a:endParaRPr lang="en-US" smtClean="0"/>
          </a:p>
          <a:p>
            <a:endParaRPr lang="en-US" dirty="0"/>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7201" y="1455739"/>
            <a:ext cx="8207532" cy="4335462"/>
          </a:xfrm>
          <a:prstGeom prst="rect">
            <a:avLst/>
          </a:prstGeom>
        </p:spPr>
      </p:pic>
      <p:sp>
        <p:nvSpPr>
          <p:cNvPr id="74754" name="Title 1"/>
          <p:cNvSpPr>
            <a:spLocks noGrp="1"/>
          </p:cNvSpPr>
          <p:nvPr>
            <p:ph type="title"/>
          </p:nvPr>
        </p:nvSpPr>
        <p:spPr/>
        <p:txBody>
          <a:bodyPr/>
          <a:lstStyle/>
          <a:p>
            <a:pPr eaLnBrk="1" hangingPunct="1"/>
            <a:r>
              <a:rPr lang="en-US" sz="3200" dirty="0" smtClean="0"/>
              <a:t>SQL Server 2012 Logins and Roles II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65</a:t>
            </a:fld>
            <a:endParaRPr lang="en-US" smtClean="0"/>
          </a:p>
          <a:p>
            <a:endParaRPr lang="en-US" dirty="0"/>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C:\Users\Auer\AppData\Local\Temp\SNAGHTML153125e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48118"/>
            <a:ext cx="8229600" cy="4477871"/>
          </a:xfrm>
          <a:prstGeom prst="rect">
            <a:avLst/>
          </a:prstGeom>
          <a:noFill/>
          <a:extLst>
            <a:ext uri="{909E8E84-426E-40DD-AFC4-6F175D3DCCD1}">
              <a14:hiddenFill xmlns:a14="http://schemas.microsoft.com/office/drawing/2010/main">
                <a:solidFill>
                  <a:srgbClr val="FFFFFF"/>
                </a:solidFill>
              </a14:hiddenFill>
            </a:ext>
          </a:extLst>
        </p:spPr>
      </p:pic>
      <p:sp>
        <p:nvSpPr>
          <p:cNvPr id="75779" name="Title 1"/>
          <p:cNvSpPr>
            <a:spLocks noGrp="1"/>
          </p:cNvSpPr>
          <p:nvPr>
            <p:ph type="title"/>
          </p:nvPr>
        </p:nvSpPr>
        <p:spPr/>
        <p:txBody>
          <a:bodyPr/>
          <a:lstStyle/>
          <a:p>
            <a:pPr eaLnBrk="1" hangingPunct="1"/>
            <a:r>
              <a:rPr lang="en-US" sz="3200" dirty="0" smtClean="0"/>
              <a:t>SQL Server 2012 Logins and Roles III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66</a:t>
            </a:fld>
            <a:endParaRPr lang="en-US" smtClean="0"/>
          </a:p>
          <a:p>
            <a:endParaRPr lang="en-US" dirty="0"/>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828800" y="1447800"/>
            <a:ext cx="5943600" cy="4817775"/>
          </a:xfrm>
          <a:prstGeom prst="rect">
            <a:avLst/>
          </a:prstGeom>
        </p:spPr>
      </p:pic>
      <p:sp>
        <p:nvSpPr>
          <p:cNvPr id="76802" name="Title 1"/>
          <p:cNvSpPr>
            <a:spLocks noGrp="1"/>
          </p:cNvSpPr>
          <p:nvPr>
            <p:ph type="title"/>
          </p:nvPr>
        </p:nvSpPr>
        <p:spPr/>
        <p:txBody>
          <a:bodyPr/>
          <a:lstStyle/>
          <a:p>
            <a:pPr eaLnBrk="1" hangingPunct="1"/>
            <a:r>
              <a:rPr lang="en-US" sz="3200" dirty="0" smtClean="0"/>
              <a:t>SQL Server 2012 Logins and Roles IV</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67</a:t>
            </a:fld>
            <a:endParaRPr lang="en-US" smtClean="0"/>
          </a:p>
          <a:p>
            <a:endParaRPr lang="en-US" dirty="0"/>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7201" y="1473857"/>
            <a:ext cx="8229600" cy="4339244"/>
          </a:xfrm>
          <a:prstGeom prst="rect">
            <a:avLst/>
          </a:prstGeom>
        </p:spPr>
      </p:pic>
      <p:sp>
        <p:nvSpPr>
          <p:cNvPr id="77827" name="Title 1"/>
          <p:cNvSpPr>
            <a:spLocks noGrp="1"/>
          </p:cNvSpPr>
          <p:nvPr>
            <p:ph type="title"/>
          </p:nvPr>
        </p:nvSpPr>
        <p:spPr/>
        <p:txBody>
          <a:bodyPr/>
          <a:lstStyle/>
          <a:p>
            <a:pPr eaLnBrk="1" hangingPunct="1"/>
            <a:r>
              <a:rPr lang="en-US" sz="3200" dirty="0" smtClean="0"/>
              <a:t>SQL Server 2012 Logins and Roles V</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68</a:t>
            </a:fld>
            <a:endParaRPr lang="en-US" smtClean="0"/>
          </a:p>
          <a:p>
            <a:endParaRPr lang="en-US" dirty="0"/>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7200" y="1473857"/>
            <a:ext cx="8229600" cy="4689140"/>
          </a:xfrm>
          <a:prstGeom prst="rect">
            <a:avLst/>
          </a:prstGeom>
        </p:spPr>
      </p:pic>
      <p:sp>
        <p:nvSpPr>
          <p:cNvPr id="77827" name="Title 1"/>
          <p:cNvSpPr>
            <a:spLocks noGrp="1"/>
          </p:cNvSpPr>
          <p:nvPr>
            <p:ph type="title"/>
          </p:nvPr>
        </p:nvSpPr>
        <p:spPr/>
        <p:txBody>
          <a:bodyPr/>
          <a:lstStyle/>
          <a:p>
            <a:pPr eaLnBrk="1" hangingPunct="1"/>
            <a:r>
              <a:rPr lang="en-US" sz="3200" dirty="0" smtClean="0"/>
              <a:t>SQL Server 2012 Logins and Roles VI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69</a:t>
            </a:fld>
            <a:endParaRPr lang="en-US" smtClean="0"/>
          </a:p>
          <a:p>
            <a:endParaRPr lang="en-US" dirty="0"/>
          </a:p>
        </p:txBody>
      </p:sp>
    </p:spTree>
    <p:extLst>
      <p:ext uri="{BB962C8B-B14F-4D97-AF65-F5344CB8AC3E}">
        <p14:creationId xmlns:p14="http://schemas.microsoft.com/office/powerpoint/2010/main" val="1968977040"/>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600200"/>
            <a:ext cx="8183563" cy="302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483" name="Rectangle 2"/>
          <p:cNvSpPr>
            <a:spLocks noGrp="1" noChangeArrowheads="1"/>
          </p:cNvSpPr>
          <p:nvPr>
            <p:ph type="title"/>
          </p:nvPr>
        </p:nvSpPr>
        <p:spPr/>
        <p:txBody>
          <a:bodyPr/>
          <a:lstStyle/>
          <a:p>
            <a:pPr eaLnBrk="1" hangingPunct="1"/>
            <a:r>
              <a:rPr lang="en-US" sz="3200" smtClean="0"/>
              <a:t>View Ridge Gallery Database Design</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7</a:t>
            </a:fld>
            <a:endParaRPr lang="en-US" smtClean="0"/>
          </a:p>
          <a:p>
            <a:endParaRPr lang="en-US" dirty="0"/>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en-US" smtClean="0"/>
              <a:t>SQL Server Backup</a:t>
            </a:r>
          </a:p>
        </p:txBody>
      </p:sp>
      <p:sp>
        <p:nvSpPr>
          <p:cNvPr id="78851" name="Rectangle 3"/>
          <p:cNvSpPr>
            <a:spLocks noGrp="1" noChangeArrowheads="1"/>
          </p:cNvSpPr>
          <p:nvPr>
            <p:ph type="body" idx="1"/>
          </p:nvPr>
        </p:nvSpPr>
        <p:spPr/>
        <p:txBody>
          <a:bodyPr/>
          <a:lstStyle/>
          <a:p>
            <a:pPr eaLnBrk="1" hangingPunct="1">
              <a:lnSpc>
                <a:spcPct val="90000"/>
              </a:lnSpc>
            </a:pPr>
            <a:r>
              <a:rPr lang="en-US" sz="2800" smtClean="0"/>
              <a:t>SQL Server supports several types of backup:</a:t>
            </a:r>
          </a:p>
          <a:p>
            <a:pPr lvl="1" eaLnBrk="1" hangingPunct="1">
              <a:lnSpc>
                <a:spcPct val="90000"/>
              </a:lnSpc>
            </a:pPr>
            <a:r>
              <a:rPr lang="en-US" sz="2400" smtClean="0"/>
              <a:t>A </a:t>
            </a:r>
            <a:r>
              <a:rPr lang="en-US" sz="2400" b="1" smtClean="0">
                <a:solidFill>
                  <a:srgbClr val="0099CC"/>
                </a:solidFill>
              </a:rPr>
              <a:t>complete backup</a:t>
            </a:r>
            <a:r>
              <a:rPr lang="en-US" sz="2400" smtClean="0">
                <a:solidFill>
                  <a:srgbClr val="0099CC"/>
                </a:solidFill>
              </a:rPr>
              <a:t> </a:t>
            </a:r>
            <a:r>
              <a:rPr lang="en-US" sz="2400" smtClean="0"/>
              <a:t>makes a copy of the entire database.</a:t>
            </a:r>
          </a:p>
          <a:p>
            <a:pPr lvl="1" eaLnBrk="1" hangingPunct="1">
              <a:lnSpc>
                <a:spcPct val="90000"/>
              </a:lnSpc>
            </a:pPr>
            <a:r>
              <a:rPr lang="en-US" sz="2400" smtClean="0"/>
              <a:t>A </a:t>
            </a:r>
            <a:r>
              <a:rPr lang="en-US" sz="2400" b="1" smtClean="0">
                <a:solidFill>
                  <a:srgbClr val="0099CC"/>
                </a:solidFill>
              </a:rPr>
              <a:t>differential backup</a:t>
            </a:r>
            <a:r>
              <a:rPr lang="en-US" sz="2400" smtClean="0">
                <a:solidFill>
                  <a:srgbClr val="0099CC"/>
                </a:solidFill>
              </a:rPr>
              <a:t> </a:t>
            </a:r>
            <a:r>
              <a:rPr lang="en-US" sz="2400" smtClean="0"/>
              <a:t>makes a copy of the database changes since the last complete backup.</a:t>
            </a:r>
          </a:p>
          <a:p>
            <a:pPr lvl="1" eaLnBrk="1" hangingPunct="1">
              <a:lnSpc>
                <a:spcPct val="90000"/>
              </a:lnSpc>
            </a:pPr>
            <a:r>
              <a:rPr lang="en-US" sz="2400" smtClean="0"/>
              <a:t>Differential backups are faster and can be taken more frequently.</a:t>
            </a:r>
          </a:p>
          <a:p>
            <a:pPr lvl="1" eaLnBrk="1" hangingPunct="1">
              <a:lnSpc>
                <a:spcPct val="90000"/>
              </a:lnSpc>
            </a:pPr>
            <a:r>
              <a:rPr lang="en-US" sz="2400" smtClean="0"/>
              <a:t>Complete backups are simpler to use for recovery.</a:t>
            </a:r>
          </a:p>
          <a:p>
            <a:pPr eaLnBrk="1" hangingPunct="1">
              <a:lnSpc>
                <a:spcPct val="90000"/>
              </a:lnSpc>
            </a:pPr>
            <a:r>
              <a:rPr lang="en-US" sz="2800" smtClean="0"/>
              <a:t>The transaction log also needs to be periodically backed up.</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70</a:t>
            </a:fld>
            <a:endParaRPr lang="en-US" smtClean="0"/>
          </a:p>
          <a:p>
            <a:endParaRPr lang="en-US" dirty="0"/>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en-US" smtClean="0"/>
              <a:t>Database Recovery</a:t>
            </a:r>
          </a:p>
        </p:txBody>
      </p:sp>
      <p:sp>
        <p:nvSpPr>
          <p:cNvPr id="79875" name="Rectangle 3"/>
          <p:cNvSpPr>
            <a:spLocks noGrp="1" noChangeArrowheads="1"/>
          </p:cNvSpPr>
          <p:nvPr>
            <p:ph type="body" idx="1"/>
          </p:nvPr>
        </p:nvSpPr>
        <p:spPr/>
        <p:txBody>
          <a:bodyPr/>
          <a:lstStyle/>
          <a:p>
            <a:pPr eaLnBrk="1" hangingPunct="1"/>
            <a:r>
              <a:rPr lang="en-US" sz="2400" smtClean="0"/>
              <a:t>Both data and log files are created by SQL Server.</a:t>
            </a:r>
          </a:p>
          <a:p>
            <a:pPr eaLnBrk="1" hangingPunct="1"/>
            <a:r>
              <a:rPr lang="en-US" sz="2400" smtClean="0"/>
              <a:t>SQL Server provides a wizard for setting up database maintenance plan, e.g., scheduling database and log backups.</a:t>
            </a:r>
          </a:p>
          <a:p>
            <a:pPr eaLnBrk="1" hangingPunct="1"/>
            <a:r>
              <a:rPr lang="en-US" sz="2400" smtClean="0"/>
              <a:t>To recover a database with SQL Server:</a:t>
            </a:r>
          </a:p>
          <a:p>
            <a:pPr lvl="1" eaLnBrk="1" hangingPunct="1"/>
            <a:r>
              <a:rPr lang="en-US" sz="2000" smtClean="0"/>
              <a:t>The database is restored from a prior database backup.</a:t>
            </a:r>
          </a:p>
          <a:p>
            <a:pPr lvl="1" eaLnBrk="1" hangingPunct="1"/>
            <a:r>
              <a:rPr lang="en-US" sz="2000" smtClean="0"/>
              <a:t>Log after images are applied to the restored database.</a:t>
            </a:r>
          </a:p>
          <a:p>
            <a:pPr lvl="1" eaLnBrk="1" hangingPunct="1"/>
            <a:r>
              <a:rPr lang="en-US" sz="2000" smtClean="0"/>
              <a:t>At the end of the log, changes from any transaction that failed to commit are then rolled back.</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71</a:t>
            </a:fld>
            <a:endParaRPr lang="en-US" smtClean="0"/>
          </a:p>
          <a:p>
            <a:endParaRPr lang="en-US" dirty="0"/>
          </a:p>
        </p:txBody>
      </p:sp>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7201" y="1483380"/>
            <a:ext cx="8199438" cy="4315493"/>
          </a:xfrm>
          <a:prstGeom prst="rect">
            <a:avLst/>
          </a:prstGeom>
        </p:spPr>
      </p:pic>
      <p:sp>
        <p:nvSpPr>
          <p:cNvPr id="80899" name="Title 1"/>
          <p:cNvSpPr>
            <a:spLocks noGrp="1"/>
          </p:cNvSpPr>
          <p:nvPr>
            <p:ph type="title"/>
          </p:nvPr>
        </p:nvSpPr>
        <p:spPr/>
        <p:txBody>
          <a:bodyPr/>
          <a:lstStyle/>
          <a:p>
            <a:pPr eaLnBrk="1" hangingPunct="1"/>
            <a:r>
              <a:rPr lang="en-US" dirty="0" smtClean="0"/>
              <a:t>SQL Server 2012 Backup</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72</a:t>
            </a:fld>
            <a:endParaRPr lang="en-US" smtClean="0"/>
          </a:p>
          <a:p>
            <a:endParaRPr lang="en-US" dirty="0"/>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en-US" smtClean="0"/>
              <a:t>SQL Server Recovery Models</a:t>
            </a:r>
          </a:p>
        </p:txBody>
      </p:sp>
      <p:sp>
        <p:nvSpPr>
          <p:cNvPr id="81923" name="Rectangle 3"/>
          <p:cNvSpPr>
            <a:spLocks noGrp="1" noChangeArrowheads="1"/>
          </p:cNvSpPr>
          <p:nvPr>
            <p:ph type="body" idx="1"/>
          </p:nvPr>
        </p:nvSpPr>
        <p:spPr/>
        <p:txBody>
          <a:bodyPr/>
          <a:lstStyle/>
          <a:p>
            <a:pPr eaLnBrk="1" hangingPunct="1"/>
            <a:r>
              <a:rPr lang="en-US" sz="2800" smtClean="0"/>
              <a:t>Three recovery models:</a:t>
            </a:r>
          </a:p>
          <a:p>
            <a:pPr lvl="1" eaLnBrk="1" hangingPunct="1">
              <a:buClr>
                <a:schemeClr val="tx1"/>
              </a:buClr>
            </a:pPr>
            <a:r>
              <a:rPr lang="en-US" sz="2400" b="1" smtClean="0">
                <a:solidFill>
                  <a:srgbClr val="0099CC"/>
                </a:solidFill>
              </a:rPr>
              <a:t>Simple recovery</a:t>
            </a:r>
            <a:r>
              <a:rPr lang="en-US" sz="2400" smtClean="0"/>
              <a:t>: neither logging is done nor log records applied</a:t>
            </a:r>
          </a:p>
          <a:p>
            <a:pPr lvl="2" eaLnBrk="1" hangingPunct="1"/>
            <a:r>
              <a:rPr lang="en-US" sz="2000" smtClean="0"/>
              <a:t>To recover a database is to restore the database to the last backup.</a:t>
            </a:r>
          </a:p>
          <a:p>
            <a:pPr lvl="2" eaLnBrk="1" hangingPunct="1"/>
            <a:r>
              <a:rPr lang="en-US" sz="2000" smtClean="0"/>
              <a:t>This method can be used for a database that is never changed.</a:t>
            </a:r>
          </a:p>
          <a:p>
            <a:pPr lvl="1" eaLnBrk="1" hangingPunct="1">
              <a:buClr>
                <a:schemeClr val="tx1"/>
              </a:buClr>
            </a:pPr>
            <a:r>
              <a:rPr lang="en-US" sz="2400" b="1" smtClean="0">
                <a:solidFill>
                  <a:srgbClr val="0099CC"/>
                </a:solidFill>
              </a:rPr>
              <a:t>Full recovery</a:t>
            </a:r>
            <a:r>
              <a:rPr lang="en-US" sz="2400" smtClean="0"/>
              <a:t>: all database changes are logged</a:t>
            </a:r>
          </a:p>
          <a:p>
            <a:pPr lvl="1" eaLnBrk="1" hangingPunct="1">
              <a:buClr>
                <a:schemeClr val="tx1"/>
              </a:buClr>
            </a:pPr>
            <a:r>
              <a:rPr lang="en-US" sz="2400" b="1" smtClean="0">
                <a:solidFill>
                  <a:srgbClr val="0099CC"/>
                </a:solidFill>
              </a:rPr>
              <a:t>Bulk-logged</a:t>
            </a:r>
            <a:r>
              <a:rPr lang="en-US" sz="2400" smtClean="0"/>
              <a:t>: all changes are logged except those that cause large log entries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73</a:t>
            </a:fld>
            <a:endParaRPr lang="en-US" smtClean="0"/>
          </a:p>
          <a:p>
            <a:endParaRPr lang="en-US" dirty="0"/>
          </a:p>
        </p:txBody>
      </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5613" y="1524000"/>
            <a:ext cx="8231187" cy="4340080"/>
          </a:xfrm>
          <a:prstGeom prst="rect">
            <a:avLst/>
          </a:prstGeom>
        </p:spPr>
      </p:pic>
      <p:sp>
        <p:nvSpPr>
          <p:cNvPr id="82947" name="Title 1"/>
          <p:cNvSpPr>
            <a:spLocks noGrp="1"/>
          </p:cNvSpPr>
          <p:nvPr>
            <p:ph type="title"/>
          </p:nvPr>
        </p:nvSpPr>
        <p:spPr/>
        <p:txBody>
          <a:bodyPr/>
          <a:lstStyle/>
          <a:p>
            <a:pPr eaLnBrk="1" hangingPunct="1"/>
            <a:r>
              <a:rPr lang="en-US" dirty="0" smtClean="0"/>
              <a:t>SQL Server 2012 Restore</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74</a:t>
            </a:fld>
            <a:endParaRPr lang="en-US" smtClean="0"/>
          </a:p>
          <a:p>
            <a:endParaRPr lang="en-US" dirty="0"/>
          </a:p>
        </p:txBody>
      </p:sp>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3"/>
          <p:cNvSpPr>
            <a:spLocks noGrp="1" noChangeArrowheads="1"/>
          </p:cNvSpPr>
          <p:nvPr>
            <p:ph type="title"/>
          </p:nvPr>
        </p:nvSpPr>
        <p:spPr>
          <a:xfrm>
            <a:off x="0" y="0"/>
            <a:ext cx="9144000" cy="2514600"/>
          </a:xfrm>
        </p:spPr>
        <p:txBody>
          <a:bodyPr/>
          <a:lstStyle/>
          <a:p>
            <a:pPr eaLnBrk="1" hangingPunct="1"/>
            <a:r>
              <a:rPr lang="en-US" sz="3600" dirty="0" smtClean="0"/>
              <a:t/>
            </a:r>
            <a:br>
              <a:rPr lang="en-US" sz="3600" dirty="0" smtClean="0"/>
            </a:br>
            <a:r>
              <a:rPr lang="en-US" sz="3600" dirty="0" smtClean="0">
                <a:latin typeface="Calibri" panose="020F0502020204030204" pitchFamily="34" charset="0"/>
                <a:ea typeface="Calibri" panose="020F0502020204030204" pitchFamily="34" charset="0"/>
                <a:cs typeface="Calibri" panose="020F0502020204030204" pitchFamily="34" charset="0"/>
              </a:rPr>
              <a:t>David </a:t>
            </a:r>
            <a:r>
              <a:rPr lang="en-US" sz="3600" dirty="0" err="1" smtClean="0">
                <a:latin typeface="Calibri" panose="020F0502020204030204" pitchFamily="34" charset="0"/>
                <a:ea typeface="Calibri" panose="020F0502020204030204" pitchFamily="34" charset="0"/>
                <a:cs typeface="Calibri" panose="020F0502020204030204" pitchFamily="34" charset="0"/>
              </a:rPr>
              <a:t>Kroenke</a:t>
            </a:r>
            <a:r>
              <a:rPr lang="en-US" sz="3600" dirty="0" smtClean="0">
                <a:latin typeface="Calibri" panose="020F0502020204030204" pitchFamily="34" charset="0"/>
                <a:ea typeface="Calibri" panose="020F0502020204030204" pitchFamily="34" charset="0"/>
                <a:cs typeface="Calibri" panose="020F0502020204030204" pitchFamily="34" charset="0"/>
              </a:rPr>
              <a:t> and David Auer</a:t>
            </a:r>
            <a:r>
              <a:rPr lang="en-US" sz="3600" dirty="0" smtClean="0"/>
              <a:t/>
            </a:r>
            <a:br>
              <a:rPr lang="en-US" sz="3600" dirty="0" smtClean="0"/>
            </a:br>
            <a:r>
              <a:rPr lang="en-US" sz="4000" dirty="0" smtClean="0"/>
              <a:t> </a:t>
            </a:r>
            <a:r>
              <a:rPr lang="en-US" sz="4000" dirty="0" smtClean="0">
                <a:solidFill>
                  <a:schemeClr val="accent3"/>
                </a:solidFill>
                <a:latin typeface="Calibri" panose="020F0502020204030204" pitchFamily="34" charset="0"/>
                <a:ea typeface="Calibri" panose="020F0502020204030204" pitchFamily="34" charset="0"/>
                <a:cs typeface="Calibri" panose="020F0502020204030204" pitchFamily="34" charset="0"/>
              </a:rPr>
              <a:t>Database Processing</a:t>
            </a:r>
            <a:r>
              <a:rPr lang="en-US" sz="4000" dirty="0" smtClean="0">
                <a:solidFill>
                  <a:schemeClr val="tx1"/>
                </a:solidFill>
                <a:latin typeface="Calibri" panose="020F0502020204030204" pitchFamily="34" charset="0"/>
                <a:ea typeface="Calibri" panose="020F0502020204030204" pitchFamily="34" charset="0"/>
                <a:cs typeface="Calibri" panose="020F0502020204030204" pitchFamily="34" charset="0"/>
              </a:rPr>
              <a:t/>
            </a:r>
            <a:br>
              <a:rPr lang="en-US" sz="4000" dirty="0" smtClean="0">
                <a:solidFill>
                  <a:schemeClr val="tx1"/>
                </a:solidFill>
                <a:latin typeface="Calibri" panose="020F0502020204030204" pitchFamily="34" charset="0"/>
                <a:ea typeface="Calibri" panose="020F0502020204030204" pitchFamily="34" charset="0"/>
                <a:cs typeface="Calibri" panose="020F0502020204030204" pitchFamily="34" charset="0"/>
              </a:rPr>
            </a:br>
            <a:r>
              <a:rPr lang="en-US" sz="3200" dirty="0" smtClean="0">
                <a:solidFill>
                  <a:schemeClr val="bg2">
                    <a:lumMod val="40000"/>
                    <a:lumOff val="60000"/>
                  </a:schemeClr>
                </a:solidFill>
                <a:latin typeface="Calibri" panose="020F0502020204030204" pitchFamily="34" charset="0"/>
                <a:ea typeface="Calibri" panose="020F0502020204030204" pitchFamily="34" charset="0"/>
                <a:cs typeface="Calibri" panose="020F0502020204030204" pitchFamily="34" charset="0"/>
              </a:rPr>
              <a:t>Fundamentals, Design, and Implementation</a:t>
            </a:r>
            <a:r>
              <a:rPr lang="en-US" sz="3200" dirty="0" smtClean="0">
                <a:latin typeface="Calibri" panose="020F0502020204030204" pitchFamily="34" charset="0"/>
                <a:ea typeface="Calibri" panose="020F0502020204030204" pitchFamily="34" charset="0"/>
                <a:cs typeface="Calibri" panose="020F0502020204030204" pitchFamily="34" charset="0"/>
              </a:rPr>
              <a:t/>
            </a:r>
            <a:br>
              <a:rPr lang="en-US" sz="3200" dirty="0" smtClean="0">
                <a:latin typeface="Calibri" panose="020F0502020204030204" pitchFamily="34" charset="0"/>
                <a:ea typeface="Calibri" panose="020F0502020204030204" pitchFamily="34" charset="0"/>
                <a:cs typeface="Calibri" panose="020F0502020204030204" pitchFamily="34" charset="0"/>
              </a:rPr>
            </a:br>
            <a:r>
              <a:rPr lang="en-US" sz="3200" dirty="0" smtClean="0">
                <a:latin typeface="Calibri" panose="020F0502020204030204" pitchFamily="34" charset="0"/>
                <a:ea typeface="Calibri" panose="020F0502020204030204" pitchFamily="34" charset="0"/>
                <a:cs typeface="Calibri" panose="020F0502020204030204" pitchFamily="34" charset="0"/>
              </a:rPr>
              <a:t> (13th Edition) </a:t>
            </a:r>
            <a:r>
              <a:rPr lang="en-US" sz="3200" dirty="0" smtClean="0">
                <a:solidFill>
                  <a:srgbClr val="CCCCCC"/>
                </a:solidFill>
              </a:rPr>
              <a:t/>
            </a:r>
            <a:br>
              <a:rPr lang="en-US" sz="3200" dirty="0" smtClean="0">
                <a:solidFill>
                  <a:srgbClr val="CCCCCC"/>
                </a:solidFill>
              </a:rPr>
            </a:br>
            <a:endParaRPr lang="en-US" sz="3200" dirty="0" smtClean="0">
              <a:solidFill>
                <a:srgbClr val="CCCCCC"/>
              </a:solidFill>
            </a:endParaRPr>
          </a:p>
        </p:txBody>
      </p:sp>
      <p:sp>
        <p:nvSpPr>
          <p:cNvPr id="83971" name="Rectangle 4"/>
          <p:cNvSpPr>
            <a:spLocks noGrp="1" noChangeArrowheads="1"/>
          </p:cNvSpPr>
          <p:nvPr>
            <p:ph type="body" idx="1"/>
          </p:nvPr>
        </p:nvSpPr>
        <p:spPr>
          <a:xfrm>
            <a:off x="457200" y="3581400"/>
            <a:ext cx="8229600" cy="990600"/>
          </a:xfrm>
        </p:spPr>
        <p:txBody>
          <a:bodyPr/>
          <a:lstStyle/>
          <a:p>
            <a:pPr algn="ctr" eaLnBrk="1" hangingPunct="1">
              <a:lnSpc>
                <a:spcPct val="80000"/>
              </a:lnSpc>
              <a:buFontTx/>
              <a:buNone/>
            </a:pPr>
            <a:r>
              <a:rPr lang="en-US" b="1" dirty="0" smtClean="0">
                <a:solidFill>
                  <a:srgbClr val="339966"/>
                </a:solidFill>
                <a:latin typeface="Calibri" panose="020F0502020204030204" pitchFamily="34" charset="0"/>
                <a:ea typeface="Calibri" panose="020F0502020204030204" pitchFamily="34" charset="0"/>
                <a:cs typeface="Calibri" panose="020F0502020204030204" pitchFamily="34" charset="0"/>
              </a:rPr>
              <a:t>End of Presentation:</a:t>
            </a:r>
          </a:p>
          <a:p>
            <a:pPr algn="ctr" eaLnBrk="1" hangingPunct="1">
              <a:lnSpc>
                <a:spcPct val="80000"/>
              </a:lnSpc>
              <a:buFontTx/>
              <a:buNone/>
            </a:pPr>
            <a:r>
              <a:rPr lang="en-US" b="1" dirty="0" smtClean="0">
                <a:solidFill>
                  <a:srgbClr val="0000CC"/>
                </a:solidFill>
                <a:latin typeface="Calibri" panose="020F0502020204030204" pitchFamily="34" charset="0"/>
                <a:ea typeface="Calibri" panose="020F0502020204030204" pitchFamily="34" charset="0"/>
                <a:cs typeface="Calibri" panose="020F0502020204030204" pitchFamily="34" charset="0"/>
              </a:rPr>
              <a:t>Chapter Ten A</a:t>
            </a:r>
          </a:p>
        </p:txBody>
      </p:sp>
      <p:cxnSp>
        <p:nvCxnSpPr>
          <p:cNvPr id="7" name="Straight Connector 6"/>
          <p:cNvCxnSpPr/>
          <p:nvPr/>
        </p:nvCxnSpPr>
        <p:spPr>
          <a:xfrm>
            <a:off x="0" y="25146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75</a:t>
            </a:fld>
            <a:endParaRPr lang="en-US" smtClean="0"/>
          </a:p>
          <a:p>
            <a:endParaRPr lang="en-US" dirty="0"/>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6"/>
          <p:cNvSpPr txBox="1">
            <a:spLocks noGrp="1" noChangeArrowheads="1"/>
          </p:cNvSpPr>
          <p:nvPr/>
        </p:nvSpPr>
        <p:spPr bwMode="auto">
          <a:xfrm>
            <a:off x="6553200" y="6245225"/>
            <a:ext cx="2133600" cy="476250"/>
          </a:xfrm>
          <a:prstGeom prst="rect">
            <a:avLst/>
          </a:prstGeom>
          <a:noFill/>
          <a:ln>
            <a:miter lim="800000"/>
            <a:headEnd/>
            <a:tailEnd/>
          </a:ln>
        </p:spPr>
        <p:txBody>
          <a:bodyPr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r">
              <a:defRPr/>
            </a:pPr>
            <a:endParaRPr lang="en-US" sz="1400" smtClean="0">
              <a:solidFill>
                <a:srgbClr val="000000"/>
              </a:solidFill>
              <a:effectLst>
                <a:outerShdw blurRad="38100" dist="38100" dir="2700000" algn="tl">
                  <a:srgbClr val="C0C0C0"/>
                </a:outerShdw>
              </a:effectLst>
              <a:cs typeface="Arial" charset="0"/>
            </a:endParaRPr>
          </a:p>
        </p:txBody>
      </p:sp>
      <p:pic>
        <p:nvPicPr>
          <p:cNvPr id="84995" name="Picture 3" descr="cid:3287383400_2177562"/>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066800" y="381000"/>
            <a:ext cx="7242175" cy="2363788"/>
          </a:xfrm>
          <a:prstGeom prst="rect">
            <a:avLst/>
          </a:prstGeom>
          <a:solidFill>
            <a:schemeClr val="hlink"/>
          </a:solidFill>
          <a:ln w="9525">
            <a:solidFill>
              <a:schemeClr val="bg1"/>
            </a:solidFill>
            <a:miter lim="800000"/>
            <a:headEnd/>
            <a:tailEnd/>
          </a:ln>
        </p:spPr>
      </p:pic>
      <p:sp>
        <p:nvSpPr>
          <p:cNvPr id="84996" name="Rectangle 4"/>
          <p:cNvSpPr>
            <a:spLocks noChangeArrowheads="1"/>
          </p:cNvSpPr>
          <p:nvPr/>
        </p:nvSpPr>
        <p:spPr bwMode="auto">
          <a:xfrm>
            <a:off x="685800" y="2895600"/>
            <a:ext cx="7589838"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sz="1600">
                <a:solidFill>
                  <a:srgbClr val="000000"/>
                </a:solidFill>
                <a:cs typeface="Times New Roman" panose="02020603050405020304" pitchFamily="18" charset="0"/>
              </a:rPr>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76</a:t>
            </a:fld>
            <a:endParaRPr lang="en-US" smtClean="0"/>
          </a:p>
          <a:p>
            <a:endParaRPr lang="en-US" dirty="0"/>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Auer\AppData\Local\Temp\SNAGHTML1512453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857374"/>
            <a:ext cx="8167688" cy="4266250"/>
          </a:xfrm>
          <a:prstGeom prst="rect">
            <a:avLst/>
          </a:prstGeom>
          <a:noFill/>
          <a:extLst>
            <a:ext uri="{909E8E84-426E-40DD-AFC4-6F175D3DCCD1}">
              <a14:hiddenFill xmlns:a14="http://schemas.microsoft.com/office/drawing/2010/main">
                <a:solidFill>
                  <a:srgbClr val="FFFFFF"/>
                </a:solidFill>
              </a14:hiddenFill>
            </a:ext>
          </a:extLst>
        </p:spPr>
      </p:pic>
      <p:sp>
        <p:nvSpPr>
          <p:cNvPr id="21506" name="Title 1"/>
          <p:cNvSpPr>
            <a:spLocks noGrp="1"/>
          </p:cNvSpPr>
          <p:nvPr>
            <p:ph type="title"/>
          </p:nvPr>
        </p:nvSpPr>
        <p:spPr>
          <a:xfrm>
            <a:off x="457200" y="274638"/>
            <a:ext cx="8229600" cy="1477962"/>
          </a:xfrm>
        </p:spPr>
        <p:txBody>
          <a:bodyPr/>
          <a:lstStyle/>
          <a:p>
            <a:pPr eaLnBrk="1" hangingPunct="1"/>
            <a:r>
              <a:rPr lang="en-US" sz="3600" dirty="0" smtClean="0"/>
              <a:t>SQL Server 2012 Utilities:</a:t>
            </a:r>
            <a:r>
              <a:rPr lang="en-US" dirty="0" smtClean="0"/>
              <a:t/>
            </a:r>
            <a:br>
              <a:rPr lang="en-US" dirty="0" smtClean="0"/>
            </a:br>
            <a:r>
              <a:rPr lang="en-US" sz="2800" dirty="0" smtClean="0"/>
              <a:t>Microsoft SQL Server Management Studio I</a:t>
            </a:r>
            <a:endParaRPr lang="en-US" sz="3600"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8</a:t>
            </a:fld>
            <a:endParaRPr lang="en-US" smtClean="0"/>
          </a:p>
          <a:p>
            <a:endParaRPr lang="en-US" dirty="0"/>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7200" y="1857876"/>
            <a:ext cx="8161338" cy="4284194"/>
          </a:xfrm>
          <a:prstGeom prst="rect">
            <a:avLst/>
          </a:prstGeom>
        </p:spPr>
      </p:pic>
      <p:sp>
        <p:nvSpPr>
          <p:cNvPr id="22531" name="Title 1"/>
          <p:cNvSpPr>
            <a:spLocks noGrp="1"/>
          </p:cNvSpPr>
          <p:nvPr>
            <p:ph type="title"/>
          </p:nvPr>
        </p:nvSpPr>
        <p:spPr>
          <a:xfrm>
            <a:off x="457200" y="274638"/>
            <a:ext cx="8229600" cy="1477962"/>
          </a:xfrm>
        </p:spPr>
        <p:txBody>
          <a:bodyPr/>
          <a:lstStyle/>
          <a:p>
            <a:pPr eaLnBrk="1" hangingPunct="1"/>
            <a:r>
              <a:rPr lang="en-US" sz="3600" dirty="0" smtClean="0"/>
              <a:t>SQL Server 2012 Utilities:</a:t>
            </a:r>
            <a:r>
              <a:rPr lang="en-US" dirty="0" smtClean="0"/>
              <a:t/>
            </a:r>
            <a:br>
              <a:rPr lang="en-US" dirty="0" smtClean="0"/>
            </a:br>
            <a:r>
              <a:rPr lang="en-US" sz="2800" dirty="0" smtClean="0"/>
              <a:t>Microsoft SQL Server Management Studio II</a:t>
            </a:r>
            <a:endParaRPr lang="en-US" sz="3600"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p>
            <a:r>
              <a:rPr lang="en-US" smtClean="0"/>
              <a:t>10A-</a:t>
            </a:r>
            <a:fld id="{EAC31451-F9A4-42D9-8E8C-62A2E9F934FD}" type="slidenum">
              <a:rPr lang="en-US" smtClean="0"/>
              <a:pPr/>
              <a:t>9</a:t>
            </a:fld>
            <a:endParaRPr lang="en-US" smtClean="0"/>
          </a:p>
          <a:p>
            <a:endParaRPr lang="en-US" dirty="0"/>
          </a:p>
        </p:txBody>
      </p:sp>
    </p:spTree>
  </p:cSld>
  <p:clrMapOvr>
    <a:masterClrMapping/>
  </p:clrMapOvr>
  <p:transition/>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540</TotalTime>
  <Words>2878</Words>
  <Application>Microsoft Office PowerPoint</Application>
  <PresentationFormat>On-screen Show (4:3)</PresentationFormat>
  <Paragraphs>362</Paragraphs>
  <Slides>76</Slides>
  <Notes>76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76</vt:i4>
      </vt:variant>
    </vt:vector>
  </HeadingPairs>
  <TitlesOfParts>
    <vt:vector size="81" baseType="lpstr">
      <vt:lpstr>Arial</vt:lpstr>
      <vt:lpstr>Calibri</vt:lpstr>
      <vt:lpstr>Courier New</vt:lpstr>
      <vt:lpstr>Times New Roman</vt:lpstr>
      <vt:lpstr>Default Design</vt:lpstr>
      <vt:lpstr> David M. Kroenke and David J. Auer Database Processing Fundamentals, Design, and Implementation </vt:lpstr>
      <vt:lpstr>Chapter Objectives</vt:lpstr>
      <vt:lpstr>Chapter Objectives</vt:lpstr>
      <vt:lpstr>Introduction</vt:lpstr>
      <vt:lpstr>View Ridge Gallery</vt:lpstr>
      <vt:lpstr>Application Requirements</vt:lpstr>
      <vt:lpstr>View Ridge Gallery Database Design</vt:lpstr>
      <vt:lpstr>SQL Server 2012 Utilities: Microsoft SQL Server Management Studio I</vt:lpstr>
      <vt:lpstr>SQL Server 2012 Utilities: Microsoft SQL Server Management Studio II</vt:lpstr>
      <vt:lpstr>SQL Server 2012 Utilities: Microsoft PowerShell and sqlps Utility I</vt:lpstr>
      <vt:lpstr>SQL Server 2012 Utilities: Microsoft PowerShell and sqlps Utility II</vt:lpstr>
      <vt:lpstr>Creating a New Database I</vt:lpstr>
      <vt:lpstr>Creating a New Database II</vt:lpstr>
      <vt:lpstr>Viewing the New Database</vt:lpstr>
      <vt:lpstr>SQL Server 2012 Utilities: Microsoft SQL Server Management Studio III</vt:lpstr>
      <vt:lpstr>The GUI Table Editor</vt:lpstr>
      <vt:lpstr>SQL Scripts I</vt:lpstr>
      <vt:lpstr>SQL Scripts II</vt:lpstr>
      <vt:lpstr>SQL Scripts III</vt:lpstr>
      <vt:lpstr>SQL Server CREATE TABLE Statements for the View Ridge Schema I</vt:lpstr>
      <vt:lpstr>SQL Server CREATE TABLE Statements for the View Ridge Schema II</vt:lpstr>
      <vt:lpstr>SQL Server CREATE TABLE Statements for the View Ridge Schema III</vt:lpstr>
      <vt:lpstr>SQL Server CREATE TABLE Statements: Running the Script I</vt:lpstr>
      <vt:lpstr>SQL Server CREATE TABLE Statements: Running the Script II</vt:lpstr>
      <vt:lpstr>Viewing Tables in the Microsoft SQL Server Management Studio I</vt:lpstr>
      <vt:lpstr>Viewing Tables in the Microsoft SQL Server Management Studio II</vt:lpstr>
      <vt:lpstr>Viewing Tables in the Microsoft SQL Server Management Studio III</vt:lpstr>
      <vt:lpstr>Database Diagrams in the Microsoft SQL Server Management Studio I</vt:lpstr>
      <vt:lpstr>Database Diagrams in the Microsoft SQL Server Management Studio II</vt:lpstr>
      <vt:lpstr>Database Diagrams in the Microsoft SQL Server Management Studio III</vt:lpstr>
      <vt:lpstr>Database Diagrams in the Microsoft SQL Server Management Studio IV</vt:lpstr>
      <vt:lpstr>Indexes</vt:lpstr>
      <vt:lpstr>Indexes</vt:lpstr>
      <vt:lpstr>Creating an Index</vt:lpstr>
      <vt:lpstr>Creating an Index II</vt:lpstr>
      <vt:lpstr>Populating the Tables: The IDENTITY Keyword</vt:lpstr>
      <vt:lpstr>Creating a View in the Microsoft SQL Server Management Studio I </vt:lpstr>
      <vt:lpstr>Creating a View in the Microsoft SQL Server Management Studio II </vt:lpstr>
      <vt:lpstr>Using a View in the Microsoft SQL Server Management Studio I </vt:lpstr>
      <vt:lpstr>Using a View in the Microsoft SQL Server Management Studio II </vt:lpstr>
      <vt:lpstr>Application Logic I</vt:lpstr>
      <vt:lpstr>Application Logic II</vt:lpstr>
      <vt:lpstr>Application Logic: T-SQL Control of Flow Statements</vt:lpstr>
      <vt:lpstr>Application Logic: T-SQL Cursor Statements</vt:lpstr>
      <vt:lpstr>Application Logic: T-SQL Output Statements</vt:lpstr>
      <vt:lpstr>SQL/Persistent Stored Modules (SSL/PSM)</vt:lpstr>
      <vt:lpstr>User-Defined Functions I</vt:lpstr>
      <vt:lpstr>User-Defined Functions II The FirstNameFirst Function</vt:lpstr>
      <vt:lpstr>User-Defined Functions III The FirstNameFirst Function</vt:lpstr>
      <vt:lpstr>User-Defined Functions IV The FirstNameFirst Function</vt:lpstr>
      <vt:lpstr>Stored Procedures</vt:lpstr>
      <vt:lpstr>PowerPoint Presentation</vt:lpstr>
      <vt:lpstr>PowerPoint Presentation</vt:lpstr>
      <vt:lpstr>Running Stored Procedures</vt:lpstr>
      <vt:lpstr>Triggers</vt:lpstr>
      <vt:lpstr>Triggers Comparison</vt:lpstr>
      <vt:lpstr>PowerPoint Presentation</vt:lpstr>
      <vt:lpstr>PowerPoint Presentation</vt:lpstr>
      <vt:lpstr>Running Triggers</vt:lpstr>
      <vt:lpstr>Concurrency Control</vt:lpstr>
      <vt:lpstr>SQL Server Concurrency Options</vt:lpstr>
      <vt:lpstr>SQL Server 2012 Security</vt:lpstr>
      <vt:lpstr>SQL Server 2012 Security Model</vt:lpstr>
      <vt:lpstr>SQL Server 2012 Logins and Roles I</vt:lpstr>
      <vt:lpstr>SQL Server 2012 Logins and Roles II</vt:lpstr>
      <vt:lpstr>SQL Server 2012 Logins and Roles III</vt:lpstr>
      <vt:lpstr>SQL Server 2012 Logins and Roles IV</vt:lpstr>
      <vt:lpstr>SQL Server 2012 Logins and Roles V</vt:lpstr>
      <vt:lpstr>SQL Server 2012 Logins and Roles VI</vt:lpstr>
      <vt:lpstr>SQL Server Backup</vt:lpstr>
      <vt:lpstr>Database Recovery</vt:lpstr>
      <vt:lpstr>SQL Server 2012 Backup</vt:lpstr>
      <vt:lpstr>SQL Server Recovery Models</vt:lpstr>
      <vt:lpstr>SQL Server 2012 Restore</vt:lpstr>
      <vt:lpstr> David Kroenke and David Auer  Database Processing Fundamentals, Design, and Implementation  (13th Edition)  </vt:lpstr>
      <vt:lpstr>PowerPoint Presentation</vt:lpstr>
    </vt:vector>
  </TitlesOfParts>
  <Company>Western Washington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Kroenke-Auer-DBP-e13-PPT-Chapter10A</dc:title>
  <dc:creator>David J. Auer</dc:creator>
  <cp:lastModifiedBy>David Auer</cp:lastModifiedBy>
  <cp:revision>106</cp:revision>
  <dcterms:created xsi:type="dcterms:W3CDTF">2005-01-24T23:48:45Z</dcterms:created>
  <dcterms:modified xsi:type="dcterms:W3CDTF">2013-08-03T23:02:02Z</dcterms:modified>
</cp:coreProperties>
</file>